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94"/>
  </p:notesMasterIdLst>
  <p:sldIdLst>
    <p:sldId id="256" r:id="rId2"/>
    <p:sldId id="333" r:id="rId3"/>
    <p:sldId id="257" r:id="rId4"/>
    <p:sldId id="309" r:id="rId5"/>
    <p:sldId id="266" r:id="rId6"/>
    <p:sldId id="283" r:id="rId7"/>
    <p:sldId id="373" r:id="rId8"/>
    <p:sldId id="313" r:id="rId9"/>
    <p:sldId id="312" r:id="rId10"/>
    <p:sldId id="311" r:id="rId11"/>
    <p:sldId id="310" r:id="rId12"/>
    <p:sldId id="319" r:id="rId13"/>
    <p:sldId id="320" r:id="rId14"/>
    <p:sldId id="314" r:id="rId15"/>
    <p:sldId id="337" r:id="rId16"/>
    <p:sldId id="338" r:id="rId17"/>
    <p:sldId id="339" r:id="rId18"/>
    <p:sldId id="342" r:id="rId19"/>
    <p:sldId id="341" r:id="rId20"/>
    <p:sldId id="343" r:id="rId21"/>
    <p:sldId id="340" r:id="rId22"/>
    <p:sldId id="344" r:id="rId23"/>
    <p:sldId id="345" r:id="rId24"/>
    <p:sldId id="346" r:id="rId25"/>
    <p:sldId id="347" r:id="rId26"/>
    <p:sldId id="348" r:id="rId27"/>
    <p:sldId id="349" r:id="rId28"/>
    <p:sldId id="350" r:id="rId29"/>
    <p:sldId id="351" r:id="rId30"/>
    <p:sldId id="261" r:id="rId31"/>
    <p:sldId id="258" r:id="rId32"/>
    <p:sldId id="265" r:id="rId33"/>
    <p:sldId id="264" r:id="rId34"/>
    <p:sldId id="263" r:id="rId35"/>
    <p:sldId id="282" r:id="rId36"/>
    <p:sldId id="353" r:id="rId37"/>
    <p:sldId id="359" r:id="rId38"/>
    <p:sldId id="360" r:id="rId39"/>
    <p:sldId id="361" r:id="rId40"/>
    <p:sldId id="362" r:id="rId41"/>
    <p:sldId id="354" r:id="rId42"/>
    <p:sldId id="281" r:id="rId43"/>
    <p:sldId id="357" r:id="rId44"/>
    <p:sldId id="358" r:id="rId45"/>
    <p:sldId id="368" r:id="rId46"/>
    <p:sldId id="369" r:id="rId47"/>
    <p:sldId id="363" r:id="rId48"/>
    <p:sldId id="370" r:id="rId49"/>
    <p:sldId id="371" r:id="rId50"/>
    <p:sldId id="372" r:id="rId51"/>
    <p:sldId id="364" r:id="rId52"/>
    <p:sldId id="367" r:id="rId53"/>
    <p:sldId id="365" r:id="rId54"/>
    <p:sldId id="316" r:id="rId55"/>
    <p:sldId id="317" r:id="rId56"/>
    <p:sldId id="318" r:id="rId57"/>
    <p:sldId id="321" r:id="rId58"/>
    <p:sldId id="322" r:id="rId59"/>
    <p:sldId id="323" r:id="rId60"/>
    <p:sldId id="324" r:id="rId61"/>
    <p:sldId id="325" r:id="rId62"/>
    <p:sldId id="326" r:id="rId63"/>
    <p:sldId id="267" r:id="rId64"/>
    <p:sldId id="269" r:id="rId65"/>
    <p:sldId id="268" r:id="rId66"/>
    <p:sldId id="385" r:id="rId67"/>
    <p:sldId id="383" r:id="rId68"/>
    <p:sldId id="334" r:id="rId69"/>
    <p:sldId id="374" r:id="rId70"/>
    <p:sldId id="376" r:id="rId71"/>
    <p:sldId id="384" r:id="rId72"/>
    <p:sldId id="377" r:id="rId73"/>
    <p:sldId id="375" r:id="rId74"/>
    <p:sldId id="382" r:id="rId75"/>
    <p:sldId id="381" r:id="rId76"/>
    <p:sldId id="328" r:id="rId77"/>
    <p:sldId id="386" r:id="rId78"/>
    <p:sldId id="380" r:id="rId79"/>
    <p:sldId id="379" r:id="rId80"/>
    <p:sldId id="378" r:id="rId81"/>
    <p:sldId id="355" r:id="rId82"/>
    <p:sldId id="356" r:id="rId83"/>
    <p:sldId id="335" r:id="rId84"/>
    <p:sldId id="332" r:id="rId85"/>
    <p:sldId id="387" r:id="rId86"/>
    <p:sldId id="391" r:id="rId87"/>
    <p:sldId id="393" r:id="rId88"/>
    <p:sldId id="394" r:id="rId89"/>
    <p:sldId id="392" r:id="rId90"/>
    <p:sldId id="390" r:id="rId91"/>
    <p:sldId id="388" r:id="rId92"/>
    <p:sldId id="327" r:id="rId93"/>
  </p:sldIdLst>
  <p:sldSz cx="9144000" cy="6858000" type="screen4x3"/>
  <p:notesSz cx="6858000" cy="9144000"/>
  <p:embeddedFontLst>
    <p:embeddedFont>
      <p:font typeface="Calibri" panose="020F0502020204030204" pitchFamily="34" charset="0"/>
      <p:regular r:id="rId95"/>
      <p:bold r:id="rId96"/>
      <p:italic r:id="rId97"/>
      <p:boldItalic r:id="rId98"/>
    </p:embeddedFont>
    <p:embeddedFont>
      <p:font typeface="Roboto Condensed" panose="020B0604020202020204" charset="0"/>
      <p:regular r:id="rId99"/>
      <p:bold r:id="rId100"/>
      <p:italic r:id="rId101"/>
      <p:boldItalic r:id="rId102"/>
    </p:embeddedFont>
    <p:embeddedFont>
      <p:font typeface="Roboto" panose="020B0604020202020204" charset="0"/>
      <p:regular r:id="rId103"/>
      <p:bold r:id="rId104"/>
      <p:italic r:id="rId105"/>
      <p:boldItalic r:id="rId106"/>
    </p:embeddedFont>
  </p:embeddedFontLst>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8E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28" autoAdjust="0"/>
    <p:restoredTop sz="94660"/>
  </p:normalViewPr>
  <p:slideViewPr>
    <p:cSldViewPr>
      <p:cViewPr>
        <p:scale>
          <a:sx n="72" d="100"/>
          <a:sy n="72" d="100"/>
        </p:scale>
        <p:origin x="-912" y="3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presProps" Target="pres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font" Target="fonts/font8.fntdata"/><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font" Target="fonts/font1.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font" Target="fonts/font9.fntdata"/><Relationship Id="rId108" Type="http://schemas.openxmlformats.org/officeDocument/2006/relationships/viewProps" Target="view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font" Target="fonts/font12.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notesMaster" Target="notesMasters/notesMaster1.xml"/><Relationship Id="rId99" Type="http://schemas.openxmlformats.org/officeDocument/2006/relationships/font" Target="fonts/font5.fntdata"/><Relationship Id="rId10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heme" Target="theme/theme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3.fntdata"/><Relationship Id="rId104" Type="http://schemas.openxmlformats.org/officeDocument/2006/relationships/font" Target="fonts/font10.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font" Target="fonts/font6.fntdata"/><Relationship Id="rId105" Type="http://schemas.openxmlformats.org/officeDocument/2006/relationships/font" Target="fonts/font11.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font" Target="fonts/font4.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C18F5A-888D-45DA-ACC2-2A37A7836CE2}" type="datetimeFigureOut">
              <a:rPr lang="pl-PL" smtClean="0"/>
              <a:t>03.05.2026</a:t>
            </a:fld>
            <a:endParaRPr lang="pl-PL"/>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1B887F5-16C9-46E5-826D-F40523F6C81D}" type="slidenum">
              <a:rPr lang="pl-PL" smtClean="0"/>
              <a:t>‹#›</a:t>
            </a:fld>
            <a:endParaRPr lang="pl-PL"/>
          </a:p>
        </p:txBody>
      </p:sp>
    </p:spTree>
    <p:extLst>
      <p:ext uri="{BB962C8B-B14F-4D97-AF65-F5344CB8AC3E}">
        <p14:creationId xmlns:p14="http://schemas.microsoft.com/office/powerpoint/2010/main" val="33488683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1B887F5-16C9-46E5-826D-F40523F6C81D}" type="slidenum">
              <a:rPr lang="pl-PL" smtClean="0"/>
              <a:t>59</a:t>
            </a:fld>
            <a:endParaRPr lang="pl-PL"/>
          </a:p>
        </p:txBody>
      </p:sp>
    </p:spTree>
    <p:extLst>
      <p:ext uri="{BB962C8B-B14F-4D97-AF65-F5344CB8AC3E}">
        <p14:creationId xmlns:p14="http://schemas.microsoft.com/office/powerpoint/2010/main" val="1501750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a:t>Kliknij, aby edytować styl</a:t>
            </a:r>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a:t>Kliknij, aby edytować styl wzorca podtytułu</a:t>
            </a:r>
          </a:p>
        </p:txBody>
      </p:sp>
      <p:sp>
        <p:nvSpPr>
          <p:cNvPr id="4" name="Symbol zastępczy daty 3"/>
          <p:cNvSpPr>
            <a:spLocks noGrp="1"/>
          </p:cNvSpPr>
          <p:nvPr>
            <p:ph type="dt" sz="half" idx="10"/>
          </p:nvPr>
        </p:nvSpPr>
        <p:spPr/>
        <p:txBody>
          <a:bodyPr/>
          <a:lstStyle/>
          <a:p>
            <a:fld id="{60D70264-2DC7-4324-85BB-94C88769C91F}" type="datetimeFigureOut">
              <a:rPr lang="pl-PL" smtClean="0"/>
              <a:t>03.05.2026</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86CD4484-DD75-46B1-9187-4B47AB127E8F}" type="slidenum">
              <a:rPr lang="pl-PL" smtClean="0"/>
              <a:t>‹#›</a:t>
            </a:fld>
            <a:endParaRPr lang="pl-PL"/>
          </a:p>
        </p:txBody>
      </p:sp>
    </p:spTree>
    <p:extLst>
      <p:ext uri="{BB962C8B-B14F-4D97-AF65-F5344CB8AC3E}">
        <p14:creationId xmlns:p14="http://schemas.microsoft.com/office/powerpoint/2010/main" val="3515690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60D70264-2DC7-4324-85BB-94C88769C91F}" type="datetimeFigureOut">
              <a:rPr lang="pl-PL" smtClean="0"/>
              <a:t>03.05.2026</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86CD4484-DD75-46B1-9187-4B47AB127E8F}" type="slidenum">
              <a:rPr lang="pl-PL" smtClean="0"/>
              <a:t>‹#›</a:t>
            </a:fld>
            <a:endParaRPr lang="pl-PL"/>
          </a:p>
        </p:txBody>
      </p:sp>
    </p:spTree>
    <p:extLst>
      <p:ext uri="{BB962C8B-B14F-4D97-AF65-F5344CB8AC3E}">
        <p14:creationId xmlns:p14="http://schemas.microsoft.com/office/powerpoint/2010/main" val="3644310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60D70264-2DC7-4324-85BB-94C88769C91F}" type="datetimeFigureOut">
              <a:rPr lang="pl-PL" smtClean="0"/>
              <a:t>03.05.2026</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86CD4484-DD75-46B1-9187-4B47AB127E8F}" type="slidenum">
              <a:rPr lang="pl-PL" smtClean="0"/>
              <a:t>‹#›</a:t>
            </a:fld>
            <a:endParaRPr lang="pl-PL"/>
          </a:p>
        </p:txBody>
      </p:sp>
    </p:spTree>
    <p:extLst>
      <p:ext uri="{BB962C8B-B14F-4D97-AF65-F5344CB8AC3E}">
        <p14:creationId xmlns:p14="http://schemas.microsoft.com/office/powerpoint/2010/main" val="7162889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60D70264-2DC7-4324-85BB-94C88769C91F}" type="datetimeFigureOut">
              <a:rPr lang="pl-PL" smtClean="0"/>
              <a:t>03.05.2026</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86CD4484-DD75-46B1-9187-4B47AB127E8F}" type="slidenum">
              <a:rPr lang="pl-PL" smtClean="0"/>
              <a:t>‹#›</a:t>
            </a:fld>
            <a:endParaRPr lang="pl-PL"/>
          </a:p>
        </p:txBody>
      </p:sp>
    </p:spTree>
    <p:extLst>
      <p:ext uri="{BB962C8B-B14F-4D97-AF65-F5344CB8AC3E}">
        <p14:creationId xmlns:p14="http://schemas.microsoft.com/office/powerpoint/2010/main" val="1563147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a:t>Kliknij, aby edytować styl</a:t>
            </a:r>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Symbol zastępczy daty 3"/>
          <p:cNvSpPr>
            <a:spLocks noGrp="1"/>
          </p:cNvSpPr>
          <p:nvPr>
            <p:ph type="dt" sz="half" idx="10"/>
          </p:nvPr>
        </p:nvSpPr>
        <p:spPr/>
        <p:txBody>
          <a:bodyPr/>
          <a:lstStyle/>
          <a:p>
            <a:fld id="{60D70264-2DC7-4324-85BB-94C88769C91F}" type="datetimeFigureOut">
              <a:rPr lang="pl-PL" smtClean="0"/>
              <a:t>03.05.2026</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86CD4484-DD75-46B1-9187-4B47AB127E8F}" type="slidenum">
              <a:rPr lang="pl-PL" smtClean="0"/>
              <a:t>‹#›</a:t>
            </a:fld>
            <a:endParaRPr lang="pl-PL"/>
          </a:p>
        </p:txBody>
      </p:sp>
    </p:spTree>
    <p:extLst>
      <p:ext uri="{BB962C8B-B14F-4D97-AF65-F5344CB8AC3E}">
        <p14:creationId xmlns:p14="http://schemas.microsoft.com/office/powerpoint/2010/main" val="3921282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60D70264-2DC7-4324-85BB-94C88769C91F}" type="datetimeFigureOut">
              <a:rPr lang="pl-PL" smtClean="0"/>
              <a:t>03.05.2026</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86CD4484-DD75-46B1-9187-4B47AB127E8F}" type="slidenum">
              <a:rPr lang="pl-PL" smtClean="0"/>
              <a:t>‹#›</a:t>
            </a:fld>
            <a:endParaRPr lang="pl-PL"/>
          </a:p>
        </p:txBody>
      </p:sp>
    </p:spTree>
    <p:extLst>
      <p:ext uri="{BB962C8B-B14F-4D97-AF65-F5344CB8AC3E}">
        <p14:creationId xmlns:p14="http://schemas.microsoft.com/office/powerpoint/2010/main" val="19756951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a:t>Kliknij, aby edytować styl</a:t>
            </a:r>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60D70264-2DC7-4324-85BB-94C88769C91F}" type="datetimeFigureOut">
              <a:rPr lang="pl-PL" smtClean="0"/>
              <a:t>03.05.2026</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86CD4484-DD75-46B1-9187-4B47AB127E8F}" type="slidenum">
              <a:rPr lang="pl-PL" smtClean="0"/>
              <a:t>‹#›</a:t>
            </a:fld>
            <a:endParaRPr lang="pl-PL"/>
          </a:p>
        </p:txBody>
      </p:sp>
    </p:spTree>
    <p:extLst>
      <p:ext uri="{BB962C8B-B14F-4D97-AF65-F5344CB8AC3E}">
        <p14:creationId xmlns:p14="http://schemas.microsoft.com/office/powerpoint/2010/main" val="2353925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fld id="{60D70264-2DC7-4324-85BB-94C88769C91F}" type="datetimeFigureOut">
              <a:rPr lang="pl-PL" smtClean="0"/>
              <a:t>03.05.2026</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86CD4484-DD75-46B1-9187-4B47AB127E8F}" type="slidenum">
              <a:rPr lang="pl-PL" smtClean="0"/>
              <a:t>‹#›</a:t>
            </a:fld>
            <a:endParaRPr lang="pl-PL"/>
          </a:p>
        </p:txBody>
      </p:sp>
    </p:spTree>
    <p:extLst>
      <p:ext uri="{BB962C8B-B14F-4D97-AF65-F5344CB8AC3E}">
        <p14:creationId xmlns:p14="http://schemas.microsoft.com/office/powerpoint/2010/main" val="1880996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60D70264-2DC7-4324-85BB-94C88769C91F}" type="datetimeFigureOut">
              <a:rPr lang="pl-PL" smtClean="0"/>
              <a:t>03.05.2026</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86CD4484-DD75-46B1-9187-4B47AB127E8F}" type="slidenum">
              <a:rPr lang="pl-PL" smtClean="0"/>
              <a:t>‹#›</a:t>
            </a:fld>
            <a:endParaRPr lang="pl-PL"/>
          </a:p>
        </p:txBody>
      </p:sp>
    </p:spTree>
    <p:extLst>
      <p:ext uri="{BB962C8B-B14F-4D97-AF65-F5344CB8AC3E}">
        <p14:creationId xmlns:p14="http://schemas.microsoft.com/office/powerpoint/2010/main" val="3247492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a:t>Kliknij, aby edytować styl</a:t>
            </a:r>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60D70264-2DC7-4324-85BB-94C88769C91F}" type="datetimeFigureOut">
              <a:rPr lang="pl-PL" smtClean="0"/>
              <a:t>03.05.2026</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86CD4484-DD75-46B1-9187-4B47AB127E8F}" type="slidenum">
              <a:rPr lang="pl-PL" smtClean="0"/>
              <a:t>‹#›</a:t>
            </a:fld>
            <a:endParaRPr lang="pl-PL"/>
          </a:p>
        </p:txBody>
      </p:sp>
    </p:spTree>
    <p:extLst>
      <p:ext uri="{BB962C8B-B14F-4D97-AF65-F5344CB8AC3E}">
        <p14:creationId xmlns:p14="http://schemas.microsoft.com/office/powerpoint/2010/main" val="2625869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a:t>Kliknij, aby edytować styl</a:t>
            </a:r>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60D70264-2DC7-4324-85BB-94C88769C91F}" type="datetimeFigureOut">
              <a:rPr lang="pl-PL" smtClean="0"/>
              <a:t>03.05.2026</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86CD4484-DD75-46B1-9187-4B47AB127E8F}" type="slidenum">
              <a:rPr lang="pl-PL" smtClean="0"/>
              <a:t>‹#›</a:t>
            </a:fld>
            <a:endParaRPr lang="pl-PL"/>
          </a:p>
        </p:txBody>
      </p:sp>
    </p:spTree>
    <p:extLst>
      <p:ext uri="{BB962C8B-B14F-4D97-AF65-F5344CB8AC3E}">
        <p14:creationId xmlns:p14="http://schemas.microsoft.com/office/powerpoint/2010/main" val="429065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D70264-2DC7-4324-85BB-94C88769C91F}" type="datetimeFigureOut">
              <a:rPr lang="pl-PL" smtClean="0"/>
              <a:t>03.05.2026</a:t>
            </a:fld>
            <a:endParaRPr lang="pl-PL"/>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CD4484-DD75-46B1-9187-4B47AB127E8F}" type="slidenum">
              <a:rPr lang="pl-PL" smtClean="0"/>
              <a:t>‹#›</a:t>
            </a:fld>
            <a:endParaRPr lang="pl-PL"/>
          </a:p>
        </p:txBody>
      </p:sp>
    </p:spTree>
    <p:extLst>
      <p:ext uri="{BB962C8B-B14F-4D97-AF65-F5344CB8AC3E}">
        <p14:creationId xmlns:p14="http://schemas.microsoft.com/office/powerpoint/2010/main" val="2892255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KlYvdAz17GY" TargetMode="External"/><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gAdMVDVWYlQ" TargetMode="External"/><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3" Type="http://schemas.openxmlformats.org/officeDocument/2006/relationships/hyperlink" Target="http://www.forumprzeciwdepresji.pl/" TargetMode="External"/><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8.xml.rels><?xml version="1.0" encoding="UTF-8" standalone="yes"?>
<Relationships xmlns="http://schemas.openxmlformats.org/package/2006/relationships"><Relationship Id="rId3" Type="http://schemas.openxmlformats.org/officeDocument/2006/relationships/hyperlink" Target="http://pl.wikipedia.org/wiki/Autyzm" TargetMode="External"/><Relationship Id="rId7"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pl.wikipedia.org/wiki/Dyspraksja" TargetMode="External"/><Relationship Id="rId4" Type="http://schemas.openxmlformats.org/officeDocument/2006/relationships/hyperlink" Target="http://pl.wikipedia.org/wiki/Zesp%C3%B3%C5%82_Aspergera"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7.png"/></Relationships>
</file>

<file path=ppt/slides/_rels/slide5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6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6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hyperlink" Target="https://www.youtube.com/watch?v=28rPHVVeW4I" TargetMode="External"/><Relationship Id="rId4" Type="http://schemas.openxmlformats.org/officeDocument/2006/relationships/image" Target="../media/image15.png"/></Relationships>
</file>

<file path=ppt/slides/_rels/slide7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7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8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1.xml.rels><?xml version="1.0" encoding="UTF-8" standalone="yes"?>
<Relationships xmlns="http://schemas.openxmlformats.org/package/2006/relationships"><Relationship Id="rId3" Type="http://schemas.openxmlformats.org/officeDocument/2006/relationships/hyperlink" Target="https://www.youtube.com/watch?v=sBZvBH6WVQs" TargetMode="Externa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hyperlink" Target="https://www.youtube.com/watch?v=UA6i2Axlv4k" TargetMode="External"/></Relationships>
</file>

<file path=ppt/slides/_rels/slide9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Tytuł 17"/>
          <p:cNvSpPr>
            <a:spLocks noGrp="1"/>
          </p:cNvSpPr>
          <p:nvPr>
            <p:ph type="ctrTitle"/>
          </p:nvPr>
        </p:nvSpPr>
        <p:spPr>
          <a:xfrm>
            <a:off x="753076" y="1484784"/>
            <a:ext cx="7630616" cy="1470025"/>
          </a:xfrm>
          <a:ln>
            <a:solidFill>
              <a:schemeClr val="bg1"/>
            </a:solidFill>
          </a:ln>
        </p:spPr>
        <p:style>
          <a:lnRef idx="2">
            <a:schemeClr val="accent1"/>
          </a:lnRef>
          <a:fillRef idx="1">
            <a:schemeClr val="lt1"/>
          </a:fillRef>
          <a:effectRef idx="0">
            <a:schemeClr val="accent1"/>
          </a:effectRef>
          <a:fontRef idx="minor">
            <a:schemeClr val="dk1"/>
          </a:fontRef>
        </p:style>
        <p:txBody>
          <a:bodyPr/>
          <a:lstStyle/>
          <a:p>
            <a:r>
              <a:rPr lang="pl-PL" b="1" dirty="0">
                <a:latin typeface="Roboto" panose="02000000000000000000" pitchFamily="2" charset="0"/>
                <a:ea typeface="Roboto" panose="02000000000000000000" pitchFamily="2" charset="0"/>
                <a:cs typeface="Roboto" panose="02000000000000000000" pitchFamily="2" charset="0"/>
              </a:rPr>
              <a:t>Trudne zachowania uczniów</a:t>
            </a:r>
          </a:p>
        </p:txBody>
      </p:sp>
      <p:sp>
        <p:nvSpPr>
          <p:cNvPr id="5" name="Podtytuł 16"/>
          <p:cNvSpPr txBox="1">
            <a:spLocks/>
          </p:cNvSpPr>
          <p:nvPr/>
        </p:nvSpPr>
        <p:spPr>
          <a:xfrm>
            <a:off x="2228123" y="3140968"/>
            <a:ext cx="4680520" cy="669144"/>
          </a:xfrm>
          <a:prstGeom prst="rect">
            <a:avLst/>
          </a:prstGeom>
          <a:solidFill>
            <a:schemeClr val="bg1"/>
          </a:solidFill>
        </p:spPr>
        <p:txBody>
          <a:bodyPr vert="horz" lIns="91440" tIns="45720" rIns="91440" bIns="45720" rtlCol="0" anchor="ctr">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pl-PL" sz="2000" b="1" dirty="0">
                <a:solidFill>
                  <a:schemeClr val="tx1"/>
                </a:solidFill>
                <a:latin typeface="Roboto" panose="02000000000000000000" pitchFamily="2" charset="0"/>
                <a:ea typeface="Roboto" panose="02000000000000000000" pitchFamily="2" charset="0"/>
                <a:cs typeface="Roboto" panose="02000000000000000000" pitchFamily="2" charset="0"/>
              </a:rPr>
              <a:t>mgr Joanna Hoffmann</a:t>
            </a:r>
          </a:p>
          <a:p>
            <a:endParaRPr lang="pl-PL" sz="2000" b="1"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1" y="6037784"/>
            <a:ext cx="9151231" cy="7990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83191" y="4282036"/>
            <a:ext cx="2268930" cy="1363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74988" y="3417888"/>
            <a:ext cx="2994025" cy="512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232306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2CDCED7-3AB8-7C2B-417D-A7C45EA8582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1C3B52B2-B587-086F-714E-464126AADFE0}"/>
              </a:ext>
            </a:extLst>
          </p:cNvPr>
          <p:cNvSpPr>
            <a:spLocks noGrp="1"/>
          </p:cNvSpPr>
          <p:nvPr>
            <p:ph type="title"/>
          </p:nvPr>
        </p:nvSpPr>
        <p:spPr>
          <a:xfrm>
            <a:off x="0" y="0"/>
            <a:ext cx="9144000" cy="778099"/>
          </a:xfrm>
          <a:solidFill>
            <a:srgbClr val="2D8EC2"/>
          </a:solidFill>
        </p:spPr>
        <p:txBody>
          <a:bodyPr>
            <a:normAutofit/>
          </a:bodyPr>
          <a:lstStyle/>
          <a:p>
            <a:r>
              <a:rPr lang="pl-PL" sz="3600" b="1" dirty="0">
                <a:solidFill>
                  <a:prstClr val="white"/>
                </a:solidFill>
                <a:latin typeface="Roboto" panose="02000000000000000000" pitchFamily="2" charset="0"/>
                <a:ea typeface="Roboto" panose="02000000000000000000" pitchFamily="2" charset="0"/>
                <a:cs typeface="Roboto" panose="02000000000000000000" pitchFamily="2" charset="0"/>
              </a:rPr>
              <a:t>Buduj siłę w sobie (czyli „mądry generał”)</a:t>
            </a:r>
            <a:endParaRPr lang="pl-PL" sz="24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8A328EC4-1FD8-51BD-7E1D-8C80DB9C2035}"/>
              </a:ext>
            </a:extLst>
          </p:cNvPr>
          <p:cNvSpPr>
            <a:spLocks noGrp="1"/>
          </p:cNvSpPr>
          <p:nvPr>
            <p:ph idx="1"/>
          </p:nvPr>
        </p:nvSpPr>
        <p:spPr>
          <a:xfrm>
            <a:off x="179512" y="908720"/>
            <a:ext cx="8784976" cy="4579912"/>
          </a:xfrm>
        </p:spPr>
        <p:txBody>
          <a:bodyPr>
            <a:normAutofit fontScale="92500" lnSpcReduction="20000"/>
          </a:bodyPr>
          <a:lstStyle/>
          <a:p>
            <a:pPr marL="0" lvl="0" indent="0" algn="ctr">
              <a:buNone/>
            </a:pPr>
            <a:r>
              <a:rPr lang="pl-PL" sz="2500" b="1" dirty="0">
                <a:solidFill>
                  <a:prstClr val="black"/>
                </a:solidFill>
                <a:latin typeface="Roboto" panose="020B0604020202020204" charset="0"/>
                <a:ea typeface="Roboto" panose="020B0604020202020204" charset="0"/>
                <a:cs typeface="Roboto" panose="020B0604020202020204" charset="0"/>
              </a:rPr>
              <a:t>Mądry generał wydaje tylko takie rozkazy, o których wie, że zostaną wykonane.</a:t>
            </a:r>
          </a:p>
          <a:p>
            <a:pPr marL="0" lvl="0" indent="0" algn="ctr">
              <a:buNone/>
            </a:pPr>
            <a:endParaRPr lang="pl-PL" sz="2500" b="1" dirty="0">
              <a:solidFill>
                <a:prstClr val="black"/>
              </a:solidFill>
              <a:latin typeface="Roboto" panose="020B0604020202020204" charset="0"/>
              <a:ea typeface="Roboto" panose="020B0604020202020204" charset="0"/>
              <a:cs typeface="Roboto" panose="020B0604020202020204" charset="0"/>
            </a:endParaRPr>
          </a:p>
          <a:p>
            <a:pPr lvl="0" algn="just"/>
            <a:r>
              <a:rPr lang="pl-PL" sz="2500" dirty="0">
                <a:solidFill>
                  <a:prstClr val="black"/>
                </a:solidFill>
                <a:latin typeface="Roboto" panose="020B0604020202020204" charset="0"/>
                <a:ea typeface="Roboto" panose="020B0604020202020204" charset="0"/>
                <a:cs typeface="Roboto" panose="020B0604020202020204" charset="0"/>
              </a:rPr>
              <a:t>Jeśli chcesz, żeby dziecko Cię słuchało, musisz komunikować się tak, żeby Twoje polecenie brzmiało wykonalnie </a:t>
            </a:r>
            <a:br>
              <a:rPr lang="pl-PL" sz="2500" dirty="0">
                <a:solidFill>
                  <a:prstClr val="black"/>
                </a:solidFill>
                <a:latin typeface="Roboto" panose="020B0604020202020204" charset="0"/>
                <a:ea typeface="Roboto" panose="020B0604020202020204" charset="0"/>
                <a:cs typeface="Roboto" panose="020B0604020202020204" charset="0"/>
              </a:rPr>
            </a:br>
            <a:r>
              <a:rPr lang="pl-PL" sz="2500" dirty="0">
                <a:solidFill>
                  <a:prstClr val="black"/>
                </a:solidFill>
                <a:latin typeface="Roboto" panose="020B0604020202020204" charset="0"/>
                <a:ea typeface="Roboto" panose="020B0604020202020204" charset="0"/>
                <a:cs typeface="Roboto" panose="020B0604020202020204" charset="0"/>
              </a:rPr>
              <a:t>i stabilnie, a nie jak prośba podszyta złością.</a:t>
            </a:r>
          </a:p>
          <a:p>
            <a:pPr lvl="0" algn="just"/>
            <a:r>
              <a:rPr lang="pl-PL" sz="2500" dirty="0">
                <a:solidFill>
                  <a:prstClr val="black"/>
                </a:solidFill>
                <a:latin typeface="Roboto" panose="020B0604020202020204" charset="0"/>
                <a:ea typeface="Roboto" panose="020B0604020202020204" charset="0"/>
                <a:cs typeface="Roboto" panose="020B0604020202020204" charset="0"/>
              </a:rPr>
              <a:t>Nasza „siła” to nie surowość. To spokój, przewidywalność </a:t>
            </a:r>
            <a:br>
              <a:rPr lang="pl-PL" sz="2500" dirty="0">
                <a:solidFill>
                  <a:prstClr val="black"/>
                </a:solidFill>
                <a:latin typeface="Roboto" panose="020B0604020202020204" charset="0"/>
                <a:ea typeface="Roboto" panose="020B0604020202020204" charset="0"/>
                <a:cs typeface="Roboto" panose="020B0604020202020204" charset="0"/>
              </a:rPr>
            </a:br>
            <a:r>
              <a:rPr lang="pl-PL" sz="2500" dirty="0">
                <a:solidFill>
                  <a:prstClr val="black"/>
                </a:solidFill>
                <a:latin typeface="Roboto" panose="020B0604020202020204" charset="0"/>
                <a:ea typeface="Roboto" panose="020B0604020202020204" charset="0"/>
                <a:cs typeface="Roboto" panose="020B0604020202020204" charset="0"/>
              </a:rPr>
              <a:t>i pewność.</a:t>
            </a:r>
          </a:p>
          <a:p>
            <a:pPr lvl="0" algn="just"/>
            <a:r>
              <a:rPr lang="pl-PL" sz="2500" dirty="0">
                <a:solidFill>
                  <a:prstClr val="black"/>
                </a:solidFill>
                <a:latin typeface="Roboto" panose="020B0604020202020204" charset="0"/>
                <a:ea typeface="Roboto" panose="020B0604020202020204" charset="0"/>
                <a:cs typeface="Roboto" panose="020B0604020202020204" charset="0"/>
              </a:rPr>
              <a:t>Co wzmacnia Twoją pozycję bez krzyku:</a:t>
            </a:r>
          </a:p>
          <a:p>
            <a:pPr marL="0" lvl="0" indent="0" algn="just">
              <a:buNone/>
            </a:pPr>
            <a:r>
              <a:rPr lang="pl-PL" sz="2500" dirty="0">
                <a:solidFill>
                  <a:prstClr val="black"/>
                </a:solidFill>
                <a:latin typeface="Roboto" panose="020B0604020202020204" charset="0"/>
                <a:ea typeface="Roboto" panose="020B0604020202020204" charset="0"/>
                <a:cs typeface="Roboto" panose="020B0604020202020204" charset="0"/>
              </a:rPr>
              <a:t>- postawa ciała (stoisz stabilnie, nie nachylasz się jak do ataku),</a:t>
            </a:r>
          </a:p>
          <a:p>
            <a:pPr marL="0" lvl="0" indent="0" algn="just">
              <a:buNone/>
            </a:pPr>
            <a:r>
              <a:rPr lang="pl-PL" sz="2500" dirty="0">
                <a:solidFill>
                  <a:prstClr val="black"/>
                </a:solidFill>
                <a:latin typeface="Roboto" panose="020B0604020202020204" charset="0"/>
                <a:ea typeface="Roboto" panose="020B0604020202020204" charset="0"/>
                <a:cs typeface="Roboto" panose="020B0604020202020204" charset="0"/>
              </a:rPr>
              <a:t>- ton głosu (niższy, wolniejszy, spokojny),</a:t>
            </a:r>
          </a:p>
          <a:p>
            <a:pPr lvl="0" algn="just">
              <a:buFontTx/>
              <a:buChar char="-"/>
            </a:pPr>
            <a:r>
              <a:rPr lang="pl-PL" sz="2500" dirty="0">
                <a:solidFill>
                  <a:prstClr val="black"/>
                </a:solidFill>
                <a:latin typeface="Roboto" panose="020B0604020202020204" charset="0"/>
                <a:ea typeface="Roboto" panose="020B0604020202020204" charset="0"/>
                <a:cs typeface="Roboto" panose="020B0604020202020204" charset="0"/>
              </a:rPr>
              <a:t>krótkie komunikaty (mniej słów = mniej punktów zaczepienia), </a:t>
            </a:r>
          </a:p>
          <a:p>
            <a:pPr lvl="0" algn="just">
              <a:buFontTx/>
              <a:buChar char="-"/>
            </a:pPr>
            <a:r>
              <a:rPr lang="pl-PL" sz="2500" dirty="0">
                <a:solidFill>
                  <a:prstClr val="black"/>
                </a:solidFill>
                <a:latin typeface="Roboto" panose="020B0604020202020204" charset="0"/>
                <a:ea typeface="Roboto" panose="020B0604020202020204" charset="0"/>
                <a:cs typeface="Roboto" panose="020B0604020202020204" charset="0"/>
              </a:rPr>
              <a:t>zasada: „najpierw regulacja, potem rozmowa”.</a:t>
            </a:r>
          </a:p>
          <a:p>
            <a:pPr marL="0" indent="0">
              <a:buNone/>
            </a:pPr>
            <a:endParaRPr lang="pl-PL" dirty="0"/>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90" y="6165304"/>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936" y="5366567"/>
            <a:ext cx="1392933" cy="836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74570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C7F81685-B78D-5B91-C11C-1FB047DE185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83CE6B21-6CA4-8990-28E5-A00F4A109F92}"/>
              </a:ext>
            </a:extLst>
          </p:cNvPr>
          <p:cNvSpPr>
            <a:spLocks noGrp="1"/>
          </p:cNvSpPr>
          <p:nvPr>
            <p:ph type="title"/>
          </p:nvPr>
        </p:nvSpPr>
        <p:spPr>
          <a:xfrm>
            <a:off x="0" y="418653"/>
            <a:ext cx="9144000" cy="634083"/>
          </a:xfrm>
          <a:solidFill>
            <a:srgbClr val="2D8EC2"/>
          </a:solidFill>
        </p:spPr>
        <p:txBody>
          <a:bodyPr>
            <a:noAutofit/>
          </a:bodyPr>
          <a:lstStyle/>
          <a:p>
            <a:endParaRPr lang="pl-PL" sz="32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66D3A727-2412-ED2B-6918-A9BD640465B8}"/>
              </a:ext>
            </a:extLst>
          </p:cNvPr>
          <p:cNvSpPr>
            <a:spLocks noGrp="1"/>
          </p:cNvSpPr>
          <p:nvPr>
            <p:ph idx="1"/>
          </p:nvPr>
        </p:nvSpPr>
        <p:spPr>
          <a:xfrm>
            <a:off x="179512" y="1124744"/>
            <a:ext cx="8784976" cy="4464496"/>
          </a:xfrm>
        </p:spPr>
        <p:txBody>
          <a:bodyPr>
            <a:normAutofit fontScale="92500" lnSpcReduction="10000"/>
          </a:bodyPr>
          <a:lstStyle/>
          <a:p>
            <a:pPr marL="514350" lvl="0" indent="-514350" algn="just">
              <a:buFont typeface="Arial" pitchFamily="34" charset="0"/>
              <a:buAutoNum type="arabicPeriod"/>
            </a:pPr>
            <a:r>
              <a:rPr lang="pl-PL" sz="2500" dirty="0">
                <a:solidFill>
                  <a:prstClr val="black"/>
                </a:solidFill>
                <a:latin typeface="Roboto" panose="020B0604020202020204" charset="0"/>
                <a:ea typeface="Roboto" panose="020B0604020202020204" charset="0"/>
                <a:cs typeface="Roboto" panose="020B0604020202020204" charset="0"/>
              </a:rPr>
              <a:t>Zatrzymujesz własną reakcję: jeden oddech.</a:t>
            </a:r>
          </a:p>
          <a:p>
            <a:pPr marL="0" lvl="0" indent="0" algn="just">
              <a:buNone/>
            </a:pPr>
            <a:endParaRPr lang="pl-PL" sz="2500" dirty="0">
              <a:solidFill>
                <a:prstClr val="black"/>
              </a:solidFill>
              <a:latin typeface="Roboto" panose="020B0604020202020204" charset="0"/>
              <a:ea typeface="Roboto" panose="020B0604020202020204" charset="0"/>
              <a:cs typeface="Roboto" panose="020B0604020202020204" charset="0"/>
            </a:endParaRPr>
          </a:p>
          <a:p>
            <a:pPr marL="0" lvl="0" indent="0" algn="just">
              <a:buNone/>
            </a:pPr>
            <a:r>
              <a:rPr lang="pl-PL" sz="2500" dirty="0">
                <a:solidFill>
                  <a:prstClr val="black"/>
                </a:solidFill>
                <a:latin typeface="Roboto" panose="020B0604020202020204" charset="0"/>
                <a:ea typeface="Roboto" panose="020B0604020202020204" charset="0"/>
                <a:cs typeface="Roboto" panose="020B0604020202020204" charset="0"/>
              </a:rPr>
              <a:t>2. Mówisz spokojnie: „Słyszę, że mówisz ‘nie’. Za chwilę wrócę do Ciebie.” </a:t>
            </a:r>
          </a:p>
          <a:p>
            <a:pPr marL="0" lvl="0" indent="0" algn="just">
              <a:buNone/>
            </a:pPr>
            <a:endParaRPr lang="pl-PL" sz="2500" dirty="0">
              <a:solidFill>
                <a:prstClr val="black"/>
              </a:solidFill>
              <a:latin typeface="Roboto" panose="020B0604020202020204" charset="0"/>
              <a:ea typeface="Roboto" panose="020B0604020202020204" charset="0"/>
              <a:cs typeface="Roboto" panose="020B0604020202020204" charset="0"/>
            </a:endParaRPr>
          </a:p>
          <a:p>
            <a:pPr marL="0" lvl="0" indent="0" algn="just">
              <a:buNone/>
            </a:pPr>
            <a:r>
              <a:rPr lang="pl-PL" sz="2500" dirty="0">
                <a:solidFill>
                  <a:prstClr val="black"/>
                </a:solidFill>
                <a:latin typeface="Roboto" panose="020B0604020202020204" charset="0"/>
                <a:ea typeface="Roboto" panose="020B0604020202020204" charset="0"/>
                <a:cs typeface="Roboto" panose="020B0604020202020204" charset="0"/>
              </a:rPr>
              <a:t>3. Odchodzisz o krok / zajmujesz się klasą (nie karmisz widowiska). </a:t>
            </a:r>
          </a:p>
          <a:p>
            <a:pPr marL="0" lvl="0" indent="0" algn="just">
              <a:buNone/>
            </a:pPr>
            <a:endParaRPr lang="pl-PL" sz="2500" dirty="0">
              <a:solidFill>
                <a:prstClr val="black"/>
              </a:solidFill>
              <a:latin typeface="Roboto" panose="020B0604020202020204" charset="0"/>
              <a:ea typeface="Roboto" panose="020B0604020202020204" charset="0"/>
              <a:cs typeface="Roboto" panose="020B0604020202020204" charset="0"/>
            </a:endParaRPr>
          </a:p>
          <a:p>
            <a:pPr marL="0" lvl="0" indent="0" algn="just">
              <a:buNone/>
            </a:pPr>
            <a:r>
              <a:rPr lang="pl-PL" sz="2500" dirty="0">
                <a:solidFill>
                  <a:prstClr val="black"/>
                </a:solidFill>
                <a:latin typeface="Roboto" panose="020B0604020202020204" charset="0"/>
                <a:ea typeface="Roboto" panose="020B0604020202020204" charset="0"/>
                <a:cs typeface="Roboto" panose="020B0604020202020204" charset="0"/>
              </a:rPr>
              <a:t>4. Wracasz po chwili z jasną instrukcją albo wyborem.</a:t>
            </a:r>
          </a:p>
          <a:p>
            <a:pPr marL="0" lvl="0" indent="0" algn="just">
              <a:buNone/>
            </a:pPr>
            <a:endParaRPr lang="pl-PL" sz="2500" dirty="0">
              <a:solidFill>
                <a:prstClr val="black"/>
              </a:solidFill>
              <a:latin typeface="Roboto" panose="020B0604020202020204" charset="0"/>
              <a:ea typeface="Roboto" panose="020B0604020202020204" charset="0"/>
              <a:cs typeface="Roboto" panose="020B0604020202020204" charset="0"/>
            </a:endParaRPr>
          </a:p>
          <a:p>
            <a:pPr marL="0" lvl="0" indent="0" algn="ctr">
              <a:buNone/>
            </a:pPr>
            <a:r>
              <a:rPr lang="pl-PL" sz="2500" b="1" dirty="0">
                <a:solidFill>
                  <a:prstClr val="black"/>
                </a:solidFill>
                <a:latin typeface="Roboto" panose="020B0604020202020204" charset="0"/>
                <a:ea typeface="Roboto" panose="020B0604020202020204" charset="0"/>
                <a:cs typeface="Roboto" panose="020B0604020202020204" charset="0"/>
              </a:rPr>
              <a:t>Dziecko szybciej współpracuje z dorosłym, który jest spokojny     i konsekwentny, niż z dorosłym, który jest głośny i narzucający.</a:t>
            </a:r>
          </a:p>
          <a:p>
            <a:pPr marL="0" indent="0">
              <a:buNone/>
            </a:pPr>
            <a:endParaRPr lang="pl-PL" dirty="0"/>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65304"/>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39952" y="5659177"/>
            <a:ext cx="1224136" cy="734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01207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FCCFE238-548B-3CFC-E9DA-2C62F8CC6AE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08FDB86C-C5DD-16B9-5CC0-0C913F3037C1}"/>
              </a:ext>
            </a:extLst>
          </p:cNvPr>
          <p:cNvSpPr>
            <a:spLocks noGrp="1"/>
          </p:cNvSpPr>
          <p:nvPr>
            <p:ph type="title"/>
          </p:nvPr>
        </p:nvSpPr>
        <p:spPr>
          <a:xfrm>
            <a:off x="0" y="260649"/>
            <a:ext cx="9144000" cy="1008112"/>
          </a:xfrm>
          <a:solidFill>
            <a:srgbClr val="2D8EC2"/>
          </a:solidFill>
        </p:spPr>
        <p:txBody>
          <a:bodyPr>
            <a:noAutofit/>
          </a:bodyPr>
          <a:lstStyle/>
          <a:p>
            <a:r>
              <a:rPr lang="pl-PL" sz="2400" b="1" dirty="0">
                <a:solidFill>
                  <a:prstClr val="white"/>
                </a:solidFill>
                <a:latin typeface="Roboto" panose="02000000000000000000" pitchFamily="2" charset="0"/>
                <a:ea typeface="Roboto" panose="02000000000000000000" pitchFamily="2" charset="0"/>
                <a:cs typeface="Roboto" panose="02000000000000000000" pitchFamily="2" charset="0"/>
              </a:rPr>
              <a:t>Dawaj konkretne instrukcje (krótko, jasno, bez wykładów)</a:t>
            </a:r>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42AF2E9E-C539-23C6-1953-E6B866097A67}"/>
              </a:ext>
            </a:extLst>
          </p:cNvPr>
          <p:cNvSpPr>
            <a:spLocks noGrp="1"/>
          </p:cNvSpPr>
          <p:nvPr>
            <p:ph idx="1"/>
          </p:nvPr>
        </p:nvSpPr>
        <p:spPr>
          <a:xfrm>
            <a:off x="107504" y="1340768"/>
            <a:ext cx="8856984" cy="4464496"/>
          </a:xfrm>
        </p:spPr>
        <p:txBody>
          <a:bodyPr>
            <a:normAutofit/>
          </a:bodyPr>
          <a:lstStyle/>
          <a:p>
            <a:pPr lvl="0"/>
            <a:r>
              <a:rPr lang="pl-PL" sz="2000" dirty="0">
                <a:solidFill>
                  <a:prstClr val="black"/>
                </a:solidFill>
                <a:latin typeface="Roboto" panose="020B0604020202020204" charset="0"/>
                <a:ea typeface="Roboto" panose="020B0604020202020204" charset="0"/>
                <a:cs typeface="Roboto" panose="020B0604020202020204" charset="0"/>
              </a:rPr>
              <a:t>Ogólne polecenia zwiększają napięcie, bo wymagają domyślania się.</a:t>
            </a:r>
          </a:p>
          <a:p>
            <a:pPr lvl="0"/>
            <a:endParaRPr lang="pl-PL" sz="2000" dirty="0">
              <a:solidFill>
                <a:prstClr val="black"/>
              </a:solidFill>
              <a:latin typeface="Roboto" panose="020B0604020202020204" charset="0"/>
              <a:ea typeface="Roboto" panose="020B0604020202020204" charset="0"/>
              <a:cs typeface="Roboto" panose="020B0604020202020204" charset="0"/>
            </a:endParaRPr>
          </a:p>
          <a:p>
            <a:pPr lvl="0"/>
            <a:r>
              <a:rPr lang="pl-PL" sz="2000" dirty="0">
                <a:solidFill>
                  <a:prstClr val="black"/>
                </a:solidFill>
                <a:latin typeface="Roboto" panose="020B0604020202020204" charset="0"/>
                <a:ea typeface="Roboto" panose="020B0604020202020204" charset="0"/>
                <a:cs typeface="Roboto" panose="020B0604020202020204" charset="0"/>
              </a:rPr>
              <a:t>Hasło „Zachowuj się” nie jest instrukcją, to ocena.</a:t>
            </a:r>
          </a:p>
          <a:p>
            <a:pPr lvl="0"/>
            <a:endParaRPr lang="pl-PL" sz="2000" dirty="0">
              <a:solidFill>
                <a:prstClr val="black"/>
              </a:solidFill>
              <a:latin typeface="Roboto" panose="020B0604020202020204" charset="0"/>
              <a:ea typeface="Roboto" panose="020B0604020202020204" charset="0"/>
              <a:cs typeface="Roboto" panose="020B0604020202020204" charset="0"/>
            </a:endParaRPr>
          </a:p>
          <a:p>
            <a:pPr lvl="0"/>
            <a:r>
              <a:rPr lang="pl-PL" sz="2000" dirty="0">
                <a:solidFill>
                  <a:prstClr val="black"/>
                </a:solidFill>
                <a:latin typeface="Roboto" panose="020B0604020202020204" charset="0"/>
                <a:ea typeface="Roboto" panose="020B0604020202020204" charset="0"/>
                <a:cs typeface="Roboto" panose="020B0604020202020204" charset="0"/>
              </a:rPr>
              <a:t>Instrukcja powinna być:</a:t>
            </a:r>
          </a:p>
          <a:p>
            <a:pPr lvl="0">
              <a:buFontTx/>
              <a:buChar char="-"/>
            </a:pPr>
            <a:r>
              <a:rPr lang="pl-PL" sz="2000" dirty="0">
                <a:solidFill>
                  <a:prstClr val="black"/>
                </a:solidFill>
                <a:latin typeface="Roboto" panose="020B0604020202020204" charset="0"/>
                <a:ea typeface="Roboto" panose="020B0604020202020204" charset="0"/>
                <a:cs typeface="Roboto" panose="020B0604020202020204" charset="0"/>
              </a:rPr>
              <a:t>krótka,</a:t>
            </a:r>
          </a:p>
          <a:p>
            <a:pPr lvl="0">
              <a:buFontTx/>
              <a:buChar char="-"/>
            </a:pPr>
            <a:r>
              <a:rPr lang="pl-PL" sz="2000" dirty="0">
                <a:solidFill>
                  <a:prstClr val="black"/>
                </a:solidFill>
                <a:latin typeface="Roboto" panose="020B0604020202020204" charset="0"/>
                <a:ea typeface="Roboto" panose="020B0604020202020204" charset="0"/>
                <a:cs typeface="Roboto" panose="020B0604020202020204" charset="0"/>
              </a:rPr>
              <a:t>konkretna,</a:t>
            </a:r>
          </a:p>
          <a:p>
            <a:pPr lvl="0">
              <a:buFontTx/>
              <a:buChar char="-"/>
            </a:pPr>
            <a:r>
              <a:rPr lang="pl-PL" sz="2000" dirty="0">
                <a:solidFill>
                  <a:prstClr val="black"/>
                </a:solidFill>
                <a:latin typeface="Roboto" panose="020B0604020202020204" charset="0"/>
                <a:ea typeface="Roboto" panose="020B0604020202020204" charset="0"/>
                <a:cs typeface="Roboto" panose="020B0604020202020204" charset="0"/>
              </a:rPr>
              <a:t>oparta na działaniu.</a:t>
            </a:r>
          </a:p>
          <a:p>
            <a:pPr lvl="0">
              <a:buFontTx/>
              <a:buChar char="-"/>
            </a:pPr>
            <a:endParaRPr lang="pl-PL" sz="2000" dirty="0">
              <a:solidFill>
                <a:prstClr val="black"/>
              </a:solidFill>
              <a:latin typeface="Roboto" panose="020B0604020202020204" charset="0"/>
              <a:ea typeface="Roboto" panose="020B0604020202020204" charset="0"/>
              <a:cs typeface="Roboto" panose="020B0604020202020204" charset="0"/>
            </a:endParaRPr>
          </a:p>
          <a:p>
            <a:pPr lvl="0"/>
            <a:r>
              <a:rPr lang="pl-PL" sz="2000" dirty="0">
                <a:solidFill>
                  <a:prstClr val="black"/>
                </a:solidFill>
                <a:latin typeface="Roboto" panose="020B0604020202020204" charset="0"/>
                <a:ea typeface="Roboto" panose="020B0604020202020204" charset="0"/>
                <a:cs typeface="Roboto" panose="020B0604020202020204" charset="0"/>
              </a:rPr>
              <a:t>Mówisz i idziesz dalej – bez wchodzenia w przepychanki słowne.</a:t>
            </a:r>
          </a:p>
          <a:p>
            <a:pPr lvl="0"/>
            <a:endParaRPr lang="pl-PL" sz="2000" dirty="0">
              <a:solidFill>
                <a:prstClr val="black"/>
              </a:solidFill>
              <a:latin typeface="Roboto" panose="020B0604020202020204" charset="0"/>
              <a:ea typeface="Roboto" panose="020B0604020202020204" charset="0"/>
              <a:cs typeface="Roboto" panose="020B0604020202020204" charset="0"/>
            </a:endParaRPr>
          </a:p>
          <a:p>
            <a:pPr lvl="0"/>
            <a:r>
              <a:rPr lang="pl-PL" sz="2000" dirty="0">
                <a:solidFill>
                  <a:prstClr val="black"/>
                </a:solidFill>
                <a:latin typeface="Roboto" panose="020B0604020202020204" charset="0"/>
                <a:ea typeface="Roboto" panose="020B0604020202020204" charset="0"/>
                <a:cs typeface="Roboto" panose="020B0604020202020204" charset="0"/>
              </a:rPr>
              <a:t>Im bardziej konkretne polecenie, tym mniej miejsca na konflikt.</a:t>
            </a:r>
          </a:p>
          <a:p>
            <a:pPr marL="0" indent="0">
              <a:buNone/>
            </a:pPr>
            <a:endParaRPr lang="pl-PL" dirty="0"/>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65304"/>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67944" y="5704539"/>
            <a:ext cx="936104" cy="56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36976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01872F7-2C92-11F9-6A95-C2125881CD38}"/>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AB9A7397-177F-A703-87C4-D24E38B22C33}"/>
              </a:ext>
            </a:extLst>
          </p:cNvPr>
          <p:cNvSpPr>
            <a:spLocks noGrp="1"/>
          </p:cNvSpPr>
          <p:nvPr>
            <p:ph type="title"/>
          </p:nvPr>
        </p:nvSpPr>
        <p:spPr>
          <a:xfrm>
            <a:off x="0" y="418653"/>
            <a:ext cx="9144000" cy="922115"/>
          </a:xfrm>
          <a:solidFill>
            <a:srgbClr val="2D8EC2"/>
          </a:solidFill>
        </p:spPr>
        <p:txBody>
          <a:bodyPr>
            <a:normAutofit/>
          </a:bodyPr>
          <a:lstStyle/>
          <a:p>
            <a:r>
              <a:rPr lang="pl-PL" b="1" dirty="0">
                <a:solidFill>
                  <a:prstClr val="white"/>
                </a:solidFill>
                <a:latin typeface="Roboto" panose="02000000000000000000" pitchFamily="2" charset="0"/>
                <a:ea typeface="Roboto" panose="02000000000000000000" pitchFamily="2" charset="0"/>
                <a:cs typeface="Roboto" panose="02000000000000000000" pitchFamily="2" charset="0"/>
              </a:rPr>
              <a:t>Doceniaj starania, nie tylko efekty</a:t>
            </a:r>
            <a:endParaRPr lang="pl-PL"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5857C077-EBE2-9F0D-1381-E3F294B3EF35}"/>
              </a:ext>
            </a:extLst>
          </p:cNvPr>
          <p:cNvSpPr>
            <a:spLocks noGrp="1"/>
          </p:cNvSpPr>
          <p:nvPr>
            <p:ph idx="1"/>
          </p:nvPr>
        </p:nvSpPr>
        <p:spPr>
          <a:xfrm>
            <a:off x="251520" y="1480447"/>
            <a:ext cx="8229600" cy="4320480"/>
          </a:xfrm>
        </p:spPr>
        <p:txBody>
          <a:bodyPr>
            <a:normAutofit fontScale="92500"/>
          </a:bodyPr>
          <a:lstStyle/>
          <a:p>
            <a:pPr lvl="0"/>
            <a:r>
              <a:rPr lang="pl-PL" sz="2700" dirty="0">
                <a:solidFill>
                  <a:prstClr val="black"/>
                </a:solidFill>
                <a:latin typeface="Roboto" panose="020B0604020202020204" charset="0"/>
                <a:ea typeface="Roboto" panose="020B0604020202020204" charset="0"/>
                <a:cs typeface="Roboto" panose="020B0604020202020204" charset="0"/>
              </a:rPr>
              <a:t>Dzieci z trudnościami bardzo często budują tożsamość wokół porażek.</a:t>
            </a:r>
          </a:p>
          <a:p>
            <a:pPr lvl="0"/>
            <a:r>
              <a:rPr lang="pl-PL" sz="2700" dirty="0">
                <a:solidFill>
                  <a:prstClr val="black"/>
                </a:solidFill>
                <a:latin typeface="Roboto" panose="020B0604020202020204" charset="0"/>
                <a:ea typeface="Roboto" panose="020B0604020202020204" charset="0"/>
                <a:cs typeface="Roboto" panose="020B0604020202020204" charset="0"/>
              </a:rPr>
              <a:t>Docenianie to nie „słodzenie” i nadmierne głaskanie po głowie. To budowanie mostu do współpracy: „widzę, że próbujesz – to ma sens.”</a:t>
            </a:r>
          </a:p>
          <a:p>
            <a:pPr lvl="0"/>
            <a:r>
              <a:rPr lang="pl-PL" sz="2700" dirty="0">
                <a:solidFill>
                  <a:prstClr val="black"/>
                </a:solidFill>
                <a:latin typeface="Roboto" panose="020B0604020202020204" charset="0"/>
                <a:ea typeface="Roboto" panose="020B0604020202020204" charset="0"/>
                <a:cs typeface="Roboto" panose="020B0604020202020204" charset="0"/>
              </a:rPr>
              <a:t>Jak chwalić starania, żeby było autentycznie i działało:</a:t>
            </a:r>
          </a:p>
          <a:p>
            <a:pPr lvl="0">
              <a:buFontTx/>
              <a:buChar char="-"/>
            </a:pPr>
            <a:r>
              <a:rPr lang="pl-PL" sz="2700" dirty="0">
                <a:solidFill>
                  <a:prstClr val="black"/>
                </a:solidFill>
                <a:latin typeface="Roboto" panose="020B0604020202020204" charset="0"/>
                <a:ea typeface="Roboto" panose="020B0604020202020204" charset="0"/>
                <a:cs typeface="Roboto" panose="020B0604020202020204" charset="0"/>
              </a:rPr>
              <a:t>zauważ konkret („zacząłeś”, „wróciłeś”, „spróbowałeś jeszcze raz”), </a:t>
            </a:r>
          </a:p>
          <a:p>
            <a:pPr lvl="0">
              <a:buFontTx/>
              <a:buChar char="-"/>
            </a:pPr>
            <a:r>
              <a:rPr lang="pl-PL" sz="2700" dirty="0">
                <a:solidFill>
                  <a:prstClr val="black"/>
                </a:solidFill>
                <a:latin typeface="Roboto" panose="020B0604020202020204" charset="0"/>
                <a:ea typeface="Roboto" panose="020B0604020202020204" charset="0"/>
                <a:cs typeface="Roboto" panose="020B0604020202020204" charset="0"/>
              </a:rPr>
              <a:t>krótko, bez przesady, </a:t>
            </a:r>
          </a:p>
          <a:p>
            <a:pPr lvl="0">
              <a:buFontTx/>
              <a:buChar char="-"/>
            </a:pPr>
            <a:r>
              <a:rPr lang="pl-PL" sz="2700" dirty="0">
                <a:solidFill>
                  <a:prstClr val="black"/>
                </a:solidFill>
                <a:latin typeface="Roboto" panose="020B0604020202020204" charset="0"/>
                <a:ea typeface="Roboto" panose="020B0604020202020204" charset="0"/>
                <a:cs typeface="Roboto" panose="020B0604020202020204" charset="0"/>
              </a:rPr>
              <a:t>najlepiej dyskretnie (bez „wystawiania na scenę”).</a:t>
            </a:r>
          </a:p>
          <a:p>
            <a:pPr marL="0" indent="0">
              <a:buNone/>
            </a:pPr>
            <a:endParaRPr lang="pl-PL" dirty="0"/>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39952" y="5661248"/>
            <a:ext cx="1296219" cy="777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75015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74A56EC-A629-BDA3-781E-E28A3DEADA8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863D28CA-70EF-F8C3-7291-CC690CD5068D}"/>
              </a:ext>
            </a:extLst>
          </p:cNvPr>
          <p:cNvSpPr>
            <a:spLocks noGrp="1"/>
          </p:cNvSpPr>
          <p:nvPr>
            <p:ph type="title"/>
          </p:nvPr>
        </p:nvSpPr>
        <p:spPr>
          <a:xfrm>
            <a:off x="0" y="418653"/>
            <a:ext cx="9144000" cy="1292695"/>
          </a:xfrm>
          <a:solidFill>
            <a:srgbClr val="2D8EC2"/>
          </a:solidFill>
        </p:spPr>
        <p:txBody>
          <a:bodyPr>
            <a:normAutofit/>
          </a:bodyPr>
          <a:lstStyle/>
          <a:p>
            <a:r>
              <a:rPr lang="pl-PL" sz="3600" b="1" dirty="0">
                <a:solidFill>
                  <a:prstClr val="white"/>
                </a:solidFill>
                <a:latin typeface="Roboto" panose="02000000000000000000" pitchFamily="2" charset="0"/>
                <a:ea typeface="Roboto" panose="02000000000000000000" pitchFamily="2" charset="0"/>
                <a:cs typeface="Roboto" panose="02000000000000000000" pitchFamily="2" charset="0"/>
              </a:rPr>
              <a:t>Zmień język z „musisz” na „masz wybór”</a:t>
            </a:r>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5B0F06F7-FFBF-8416-F65B-2C45B11DF985}"/>
              </a:ext>
            </a:extLst>
          </p:cNvPr>
          <p:cNvSpPr>
            <a:spLocks noGrp="1"/>
          </p:cNvSpPr>
          <p:nvPr>
            <p:ph idx="1"/>
          </p:nvPr>
        </p:nvSpPr>
        <p:spPr>
          <a:xfrm>
            <a:off x="107504" y="1772816"/>
            <a:ext cx="8712968" cy="4392488"/>
          </a:xfrm>
        </p:spPr>
        <p:txBody>
          <a:bodyPr>
            <a:normAutofit/>
          </a:bodyPr>
          <a:lstStyle/>
          <a:p>
            <a:pPr lvl="0"/>
            <a:r>
              <a:rPr lang="pl-PL" sz="2200" dirty="0">
                <a:solidFill>
                  <a:prstClr val="black"/>
                </a:solidFill>
                <a:latin typeface="Roboto" panose="020B0604020202020204" charset="0"/>
                <a:ea typeface="Roboto" panose="020B0604020202020204" charset="0"/>
                <a:cs typeface="Roboto" panose="020B0604020202020204" charset="0"/>
              </a:rPr>
              <a:t>Dzieci z trudnościami opozycyjnymi bardzo silnie reagują na komunikaty ograniczające autonomię. </a:t>
            </a:r>
          </a:p>
          <a:p>
            <a:pPr marL="0" lvl="0" indent="0" algn="ctr">
              <a:buNone/>
            </a:pPr>
            <a:r>
              <a:rPr lang="pl-PL" sz="2200" i="1" dirty="0">
                <a:solidFill>
                  <a:prstClr val="black"/>
                </a:solidFill>
                <a:latin typeface="Roboto" panose="020B0604020202020204" charset="0"/>
                <a:ea typeface="Roboto" panose="020B0604020202020204" charset="0"/>
                <a:cs typeface="Roboto" panose="020B0604020202020204" charset="0"/>
              </a:rPr>
              <a:t>„Musisz” </a:t>
            </a:r>
            <a:r>
              <a:rPr lang="pl-PL" sz="2200" dirty="0">
                <a:solidFill>
                  <a:prstClr val="black"/>
                </a:solidFill>
                <a:latin typeface="Roboto" panose="020B0604020202020204" charset="0"/>
                <a:ea typeface="Roboto" panose="020B0604020202020204" charset="0"/>
                <a:cs typeface="Roboto" panose="020B0604020202020204" charset="0"/>
              </a:rPr>
              <a:t>może być odbierane jako: </a:t>
            </a:r>
            <a:r>
              <a:rPr lang="pl-PL" sz="2200" i="1" dirty="0">
                <a:solidFill>
                  <a:prstClr val="black"/>
                </a:solidFill>
                <a:latin typeface="Roboto" panose="020B0604020202020204" charset="0"/>
                <a:ea typeface="Roboto" panose="020B0604020202020204" charset="0"/>
                <a:cs typeface="Roboto" panose="020B0604020202020204" charset="0"/>
              </a:rPr>
              <a:t>„Nie masz nic do powiedzenia.”</a:t>
            </a:r>
          </a:p>
          <a:p>
            <a:pPr marL="0" lvl="0" indent="0" algn="ctr">
              <a:buNone/>
            </a:pPr>
            <a:endParaRPr lang="pl-PL" sz="2200" i="1" dirty="0">
              <a:solidFill>
                <a:prstClr val="black"/>
              </a:solidFill>
              <a:latin typeface="Roboto" panose="020B0604020202020204" charset="0"/>
              <a:ea typeface="Roboto" panose="020B0604020202020204" charset="0"/>
              <a:cs typeface="Roboto" panose="020B0604020202020204" charset="0"/>
            </a:endParaRPr>
          </a:p>
          <a:p>
            <a:pPr lvl="0" algn="just"/>
            <a:r>
              <a:rPr lang="pl-PL" sz="2200" dirty="0">
                <a:solidFill>
                  <a:prstClr val="black"/>
                </a:solidFill>
                <a:latin typeface="Roboto" panose="020B0604020202020204" charset="0"/>
                <a:ea typeface="Roboto" panose="020B0604020202020204" charset="0"/>
                <a:cs typeface="Roboto" panose="020B0604020202020204" charset="0"/>
              </a:rPr>
              <a:t>Dlatego zamień polecenie na kontrolowany wybór:</a:t>
            </a:r>
          </a:p>
          <a:p>
            <a:pPr marL="0" lvl="0" indent="0" algn="just">
              <a:buNone/>
            </a:pPr>
            <a:r>
              <a:rPr lang="pl-PL" sz="2200" dirty="0">
                <a:solidFill>
                  <a:prstClr val="black"/>
                </a:solidFill>
                <a:latin typeface="Roboto" panose="020B0604020202020204" charset="0"/>
                <a:ea typeface="Roboto" panose="020B0604020202020204" charset="0"/>
                <a:cs typeface="Roboto" panose="020B0604020202020204" charset="0"/>
              </a:rPr>
              <a:t>Zamiast: „Musisz teraz zrobić zadanie 1.”</a:t>
            </a:r>
          </a:p>
          <a:p>
            <a:pPr marL="0" lvl="0" indent="0" algn="just">
              <a:buNone/>
            </a:pPr>
            <a:r>
              <a:rPr lang="pl-PL" sz="2200" dirty="0">
                <a:solidFill>
                  <a:prstClr val="black"/>
                </a:solidFill>
                <a:latin typeface="Roboto" panose="020B0604020202020204" charset="0"/>
                <a:ea typeface="Roboto" panose="020B0604020202020204" charset="0"/>
                <a:cs typeface="Roboto" panose="020B0604020202020204" charset="0"/>
              </a:rPr>
              <a:t>Powiedz: „Możesz zacząć od zadania 1 albo 3 — Ty wybierasz.”</a:t>
            </a:r>
          </a:p>
          <a:p>
            <a:pPr marL="0" lvl="0" indent="0" algn="just">
              <a:buNone/>
            </a:pPr>
            <a:endParaRPr lang="pl-PL" sz="2200" dirty="0">
              <a:solidFill>
                <a:prstClr val="black"/>
              </a:solidFill>
              <a:latin typeface="Roboto" panose="020B0604020202020204" charset="0"/>
              <a:ea typeface="Roboto" panose="020B0604020202020204" charset="0"/>
              <a:cs typeface="Roboto" panose="020B0604020202020204" charset="0"/>
            </a:endParaRPr>
          </a:p>
          <a:p>
            <a:pPr lvl="0" algn="just"/>
            <a:r>
              <a:rPr lang="pl-PL" sz="2200" dirty="0">
                <a:solidFill>
                  <a:prstClr val="black"/>
                </a:solidFill>
                <a:latin typeface="Roboto" panose="020B0604020202020204" charset="0"/>
                <a:ea typeface="Roboto" panose="020B0604020202020204" charset="0"/>
                <a:cs typeface="Roboto" panose="020B0604020202020204" charset="0"/>
              </a:rPr>
              <a:t>Nadal wyznaczamy ramy. Ale dziecko odzyskuje  poczucie wpływu — i spada potrzeba walki.</a:t>
            </a:r>
          </a:p>
          <a:p>
            <a:pPr marL="0" indent="0">
              <a:buNone/>
            </a:pPr>
            <a:endParaRPr lang="pl-PL"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23929" y="5575042"/>
            <a:ext cx="1008112" cy="6050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12105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74A56EC-A629-BDA3-781E-E28A3DEADA8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863D28CA-70EF-F8C3-7291-CC690CD5068D}"/>
              </a:ext>
            </a:extLst>
          </p:cNvPr>
          <p:cNvSpPr>
            <a:spLocks noGrp="1"/>
          </p:cNvSpPr>
          <p:nvPr>
            <p:ph type="title"/>
          </p:nvPr>
        </p:nvSpPr>
        <p:spPr>
          <a:xfrm>
            <a:off x="0" y="418653"/>
            <a:ext cx="9144000" cy="1066131"/>
          </a:xfrm>
          <a:solidFill>
            <a:srgbClr val="2D8EC2"/>
          </a:solidFill>
        </p:spPr>
        <p:txBody>
          <a:bodyPr>
            <a:normAutofit/>
          </a:bodyPr>
          <a:lstStyle/>
          <a:p>
            <a:r>
              <a:rPr lang="pl-PL" b="1" dirty="0">
                <a:solidFill>
                  <a:prstClr val="white"/>
                </a:solidFill>
                <a:latin typeface="Roboto" panose="02000000000000000000" pitchFamily="2" charset="0"/>
                <a:ea typeface="Roboto" panose="02000000000000000000" pitchFamily="2" charset="0"/>
                <a:cs typeface="Roboto" panose="02000000000000000000" pitchFamily="2" charset="0"/>
              </a:rPr>
              <a:t>Nazwanie emocji </a:t>
            </a:r>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5B0F06F7-FFBF-8416-F65B-2C45B11DF985}"/>
              </a:ext>
            </a:extLst>
          </p:cNvPr>
          <p:cNvSpPr>
            <a:spLocks noGrp="1"/>
          </p:cNvSpPr>
          <p:nvPr>
            <p:ph idx="1"/>
          </p:nvPr>
        </p:nvSpPr>
        <p:spPr>
          <a:xfrm>
            <a:off x="251520" y="1916833"/>
            <a:ext cx="8229600" cy="2952328"/>
          </a:xfrm>
        </p:spPr>
        <p:txBody>
          <a:bodyPr>
            <a:normAutofit/>
          </a:bodyPr>
          <a:lstStyle/>
          <a:p>
            <a:pPr lvl="0"/>
            <a:r>
              <a:rPr lang="pl-PL" dirty="0">
                <a:solidFill>
                  <a:prstClr val="black"/>
                </a:solidFill>
                <a:latin typeface="Roboto" panose="020B0604020202020204" charset="0"/>
                <a:ea typeface="Roboto" panose="020B0604020202020204" charset="0"/>
                <a:cs typeface="Roboto" panose="020B0604020202020204" charset="0"/>
              </a:rPr>
              <a:t>Technika deeskalacji , w której uczeń czuje się zauważony</a:t>
            </a:r>
          </a:p>
          <a:p>
            <a:pPr marL="0" lvl="0" indent="0">
              <a:buNone/>
            </a:pPr>
            <a:r>
              <a:rPr lang="pl-PL" dirty="0">
                <a:solidFill>
                  <a:prstClr val="black"/>
                </a:solidFill>
                <a:latin typeface="Roboto" panose="020B0604020202020204" charset="0"/>
                <a:ea typeface="Roboto" panose="020B0604020202020204" charset="0"/>
                <a:cs typeface="Roboto" panose="020B0604020202020204" charset="0"/>
              </a:rPr>
              <a:t>Np.. „widzę, że jesteś zdenerwowany…. Rozumiem, że to może być trudne dla ciebie. Mogę pomóc… „</a:t>
            </a:r>
          </a:p>
          <a:p>
            <a:pPr marL="0" indent="0">
              <a:buNone/>
            </a:pPr>
            <a:endParaRPr lang="pl-PL"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936" y="5185648"/>
            <a:ext cx="1512243" cy="907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253754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74A56EC-A629-BDA3-781E-E28A3DEADA8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863D28CA-70EF-F8C3-7291-CC690CD5068D}"/>
              </a:ext>
            </a:extLst>
          </p:cNvPr>
          <p:cNvSpPr>
            <a:spLocks noGrp="1"/>
          </p:cNvSpPr>
          <p:nvPr>
            <p:ph type="title"/>
          </p:nvPr>
        </p:nvSpPr>
        <p:spPr>
          <a:xfrm>
            <a:off x="0" y="418653"/>
            <a:ext cx="9144000" cy="1292695"/>
          </a:xfrm>
          <a:solidFill>
            <a:srgbClr val="2D8EC2"/>
          </a:solidFill>
        </p:spPr>
        <p:txBody>
          <a:bodyPr>
            <a:normAutofit/>
          </a:bodyPr>
          <a:lstStyle/>
          <a:p>
            <a:r>
              <a:rPr lang="pl-PL" sz="2800" b="1" dirty="0">
                <a:solidFill>
                  <a:prstClr val="white"/>
                </a:solidFill>
                <a:latin typeface="Roboto" panose="02000000000000000000" pitchFamily="2" charset="0"/>
                <a:ea typeface="Roboto" panose="02000000000000000000" pitchFamily="2" charset="0"/>
                <a:cs typeface="Roboto" panose="02000000000000000000" pitchFamily="2" charset="0"/>
              </a:rPr>
              <a:t>Szukaj systemowych sojuszników </a:t>
            </a:r>
            <a:br>
              <a:rPr lang="pl-PL" sz="2800" b="1" dirty="0">
                <a:solidFill>
                  <a:prstClr val="white"/>
                </a:solidFill>
                <a:latin typeface="Roboto" panose="02000000000000000000" pitchFamily="2" charset="0"/>
                <a:ea typeface="Roboto" panose="02000000000000000000" pitchFamily="2" charset="0"/>
                <a:cs typeface="Roboto" panose="02000000000000000000" pitchFamily="2" charset="0"/>
              </a:rPr>
            </a:br>
            <a:r>
              <a:rPr lang="pl-PL" sz="2800" b="1" dirty="0">
                <a:solidFill>
                  <a:prstClr val="white"/>
                </a:solidFill>
                <a:latin typeface="Roboto" panose="02000000000000000000" pitchFamily="2" charset="0"/>
                <a:ea typeface="Roboto" panose="02000000000000000000" pitchFamily="2" charset="0"/>
                <a:cs typeface="Roboto" panose="02000000000000000000" pitchFamily="2" charset="0"/>
              </a:rPr>
              <a:t>(bo samotny wojownik szybciej pęka)</a:t>
            </a:r>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5B0F06F7-FFBF-8416-F65B-2C45B11DF985}"/>
              </a:ext>
            </a:extLst>
          </p:cNvPr>
          <p:cNvSpPr>
            <a:spLocks noGrp="1"/>
          </p:cNvSpPr>
          <p:nvPr>
            <p:ph idx="1"/>
          </p:nvPr>
        </p:nvSpPr>
        <p:spPr>
          <a:xfrm>
            <a:off x="457200" y="1916832"/>
            <a:ext cx="8229600" cy="4320480"/>
          </a:xfrm>
        </p:spPr>
        <p:txBody>
          <a:bodyPr>
            <a:normAutofit/>
          </a:bodyPr>
          <a:lstStyle/>
          <a:p>
            <a:pPr marL="0" lvl="0" indent="0">
              <a:buNone/>
            </a:pPr>
            <a:r>
              <a:rPr lang="pl-PL" sz="2000" dirty="0">
                <a:solidFill>
                  <a:prstClr val="black"/>
                </a:solidFill>
                <a:latin typeface="Roboto" panose="020B0604020202020204" charset="0"/>
                <a:ea typeface="Roboto" panose="020B0604020202020204" charset="0"/>
                <a:cs typeface="Roboto" panose="020B0604020202020204" charset="0"/>
              </a:rPr>
              <a:t>Jeśli jesteś samotnym wojownikiem:</a:t>
            </a:r>
          </a:p>
          <a:p>
            <a:pPr lvl="0"/>
            <a:r>
              <a:rPr lang="pl-PL" sz="2000" dirty="0">
                <a:solidFill>
                  <a:prstClr val="black"/>
                </a:solidFill>
                <a:latin typeface="Roboto" panose="020B0604020202020204" charset="0"/>
                <a:ea typeface="Roboto" panose="020B0604020202020204" charset="0"/>
                <a:cs typeface="Roboto" panose="020B0604020202020204" charset="0"/>
              </a:rPr>
              <a:t>szybciej tracisz siłę,</a:t>
            </a:r>
          </a:p>
          <a:p>
            <a:pPr lvl="0"/>
            <a:r>
              <a:rPr lang="pl-PL" sz="2000" dirty="0">
                <a:solidFill>
                  <a:prstClr val="black"/>
                </a:solidFill>
                <a:latin typeface="Roboto" panose="020B0604020202020204" charset="0"/>
                <a:ea typeface="Roboto" panose="020B0604020202020204" charset="0"/>
                <a:cs typeface="Roboto" panose="020B0604020202020204" charset="0"/>
              </a:rPr>
              <a:t>częściej reagujesz emocjonalnie,</a:t>
            </a:r>
          </a:p>
          <a:p>
            <a:pPr lvl="0"/>
            <a:r>
              <a:rPr lang="pl-PL" sz="2000" dirty="0">
                <a:solidFill>
                  <a:prstClr val="black"/>
                </a:solidFill>
                <a:latin typeface="Roboto" panose="020B0604020202020204" charset="0"/>
                <a:ea typeface="Roboto" panose="020B0604020202020204" charset="0"/>
                <a:cs typeface="Roboto" panose="020B0604020202020204" charset="0"/>
              </a:rPr>
              <a:t>łatwiej wchodzisz w walkę o władzę.</a:t>
            </a:r>
          </a:p>
          <a:p>
            <a:pPr marL="0" lvl="0" indent="0">
              <a:buNone/>
            </a:pPr>
            <a:endParaRPr lang="pl-PL" sz="2000" dirty="0">
              <a:solidFill>
                <a:prstClr val="black"/>
              </a:solidFill>
              <a:latin typeface="Roboto" panose="020B0604020202020204" charset="0"/>
              <a:ea typeface="Roboto" panose="020B0604020202020204" charset="0"/>
              <a:cs typeface="Roboto" panose="020B0604020202020204" charset="0"/>
            </a:endParaRPr>
          </a:p>
          <a:p>
            <a:pPr marL="0" lvl="0" indent="0">
              <a:buNone/>
            </a:pPr>
            <a:r>
              <a:rPr lang="pl-PL" sz="2000" dirty="0">
                <a:solidFill>
                  <a:prstClr val="black"/>
                </a:solidFill>
                <a:latin typeface="Roboto" panose="020B0604020202020204" charset="0"/>
                <a:ea typeface="Roboto" panose="020B0604020202020204" charset="0"/>
                <a:cs typeface="Roboto" panose="020B0604020202020204" charset="0"/>
              </a:rPr>
              <a:t>Dlatego przy </a:t>
            </a:r>
            <a:r>
              <a:rPr lang="pl-PL" sz="2000" dirty="0" err="1">
                <a:solidFill>
                  <a:prstClr val="black"/>
                </a:solidFill>
                <a:latin typeface="Roboto" panose="020B0604020202020204" charset="0"/>
                <a:ea typeface="Roboto" panose="020B0604020202020204" charset="0"/>
                <a:cs typeface="Roboto" panose="020B0604020202020204" charset="0"/>
              </a:rPr>
              <a:t>zachowaniach</a:t>
            </a:r>
            <a:r>
              <a:rPr lang="pl-PL" sz="2000" dirty="0">
                <a:solidFill>
                  <a:prstClr val="black"/>
                </a:solidFill>
                <a:latin typeface="Roboto" panose="020B0604020202020204" charset="0"/>
                <a:ea typeface="Roboto" panose="020B0604020202020204" charset="0"/>
                <a:cs typeface="Roboto" panose="020B0604020202020204" charset="0"/>
              </a:rPr>
              <a:t> opozycyjnych kluczowe jest „otoczenie” –</a:t>
            </a:r>
          </a:p>
          <a:p>
            <a:pPr lvl="0"/>
            <a:r>
              <a:rPr lang="pl-PL" sz="2000" dirty="0">
                <a:solidFill>
                  <a:prstClr val="black"/>
                </a:solidFill>
                <a:latin typeface="Roboto" panose="020B0604020202020204" charset="0"/>
                <a:ea typeface="Roboto" panose="020B0604020202020204" charset="0"/>
                <a:cs typeface="Roboto" panose="020B0604020202020204" charset="0"/>
              </a:rPr>
              <a:t>sieć wsparcia i wpływu, w której dziecko widzi, że zasady nie zależą od humoru jednej osoby.</a:t>
            </a:r>
          </a:p>
          <a:p>
            <a:pPr lvl="0"/>
            <a:endParaRPr lang="pl-PL" sz="2000" dirty="0">
              <a:solidFill>
                <a:prstClr val="black"/>
              </a:solidFill>
              <a:latin typeface="Roboto Condensed" panose="02000000000000000000" pitchFamily="2" charset="0"/>
              <a:ea typeface="Roboto Condensed" panose="02000000000000000000" pitchFamily="2" charset="0"/>
              <a:cs typeface="Roboto Condensed" panose="02000000000000000000" pitchFamily="2" charset="0"/>
            </a:endParaRPr>
          </a:p>
          <a:p>
            <a:pPr marL="0" indent="0">
              <a:buNone/>
            </a:pPr>
            <a:endParaRPr lang="pl-PL"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9837" y="4941168"/>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20655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74A56EC-A629-BDA3-781E-E28A3DEADA8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863D28CA-70EF-F8C3-7291-CC690CD5068D}"/>
              </a:ext>
            </a:extLst>
          </p:cNvPr>
          <p:cNvSpPr>
            <a:spLocks noGrp="1"/>
          </p:cNvSpPr>
          <p:nvPr>
            <p:ph type="title"/>
          </p:nvPr>
        </p:nvSpPr>
        <p:spPr>
          <a:xfrm>
            <a:off x="-1" y="116632"/>
            <a:ext cx="9144000" cy="994123"/>
          </a:xfrm>
          <a:solidFill>
            <a:srgbClr val="2D8EC2"/>
          </a:solidFill>
        </p:spPr>
        <p:txBody>
          <a:bodyPr>
            <a:normAutofit/>
          </a:bodyPr>
          <a:lstStyle/>
          <a:p>
            <a:r>
              <a:rPr lang="pl-PL" sz="3200" dirty="0">
                <a:solidFill>
                  <a:prstClr val="white"/>
                </a:solidFill>
                <a:latin typeface="Roboto Condensed" panose="02000000000000000000" pitchFamily="2" charset="0"/>
                <a:ea typeface="Roboto Condensed" panose="02000000000000000000" pitchFamily="2" charset="0"/>
                <a:cs typeface="Roboto Condensed" panose="02000000000000000000" pitchFamily="2" charset="0"/>
              </a:rPr>
              <a:t>Gdzie szukać sojuszników ?</a:t>
            </a:r>
            <a:endParaRPr lang="pl-PL" sz="32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5B0F06F7-FFBF-8416-F65B-2C45B11DF985}"/>
              </a:ext>
            </a:extLst>
          </p:cNvPr>
          <p:cNvSpPr>
            <a:spLocks noGrp="1"/>
          </p:cNvSpPr>
          <p:nvPr>
            <p:ph idx="1"/>
          </p:nvPr>
        </p:nvSpPr>
        <p:spPr>
          <a:xfrm>
            <a:off x="179512" y="1196751"/>
            <a:ext cx="8712968" cy="4651873"/>
          </a:xfrm>
        </p:spPr>
        <p:txBody>
          <a:bodyPr>
            <a:normAutofit fontScale="85000" lnSpcReduction="20000"/>
          </a:bodyPr>
          <a:lstStyle/>
          <a:p>
            <a:pPr lvl="0"/>
            <a:r>
              <a:rPr lang="pl-PL" sz="1800" b="1" dirty="0">
                <a:solidFill>
                  <a:prstClr val="black"/>
                </a:solidFill>
                <a:latin typeface="Roboto Condensed" panose="02000000000000000000" pitchFamily="2" charset="0"/>
                <a:ea typeface="Roboto Condensed" panose="02000000000000000000" pitchFamily="2" charset="0"/>
                <a:cs typeface="Roboto Condensed" panose="02000000000000000000" pitchFamily="2" charset="0"/>
              </a:rPr>
              <a:t>Poza szkołą:</a:t>
            </a:r>
          </a:p>
          <a:p>
            <a:pPr lvl="0"/>
            <a:endParaRPr lang="pl-PL" sz="1800" b="1" dirty="0">
              <a:solidFill>
                <a:prstClr val="black"/>
              </a:solidFill>
              <a:latin typeface="Roboto Condensed" panose="02000000000000000000" pitchFamily="2" charset="0"/>
              <a:ea typeface="Roboto Condensed" panose="02000000000000000000" pitchFamily="2" charset="0"/>
              <a:cs typeface="Roboto Condensed" panose="02000000000000000000" pitchFamily="2" charset="0"/>
            </a:endParaRPr>
          </a:p>
          <a:p>
            <a:pPr marL="0" lvl="0" indent="0">
              <a:buNone/>
            </a:pPr>
            <a:r>
              <a:rPr lang="pl-PL" sz="1800" dirty="0">
                <a:solidFill>
                  <a:prstClr val="black"/>
                </a:solidFill>
                <a:latin typeface="Roboto Condensed" panose="02000000000000000000" pitchFamily="2" charset="0"/>
                <a:ea typeface="Roboto Condensed" panose="02000000000000000000" pitchFamily="2" charset="0"/>
                <a:cs typeface="Roboto Condensed" panose="02000000000000000000" pitchFamily="2" charset="0"/>
              </a:rPr>
              <a:t>rodzice / opiekunowie (w duchu współpracy, nie oskarżeń), terapeuta / psycholog / pedagog (jeśli dziecko jest objęte wsparciem), poradnia / specjalista prowadzący (jeśli jest diagnoza).</a:t>
            </a:r>
          </a:p>
          <a:p>
            <a:pPr marL="0" lvl="0" indent="0">
              <a:buNone/>
            </a:pPr>
            <a:endParaRPr lang="pl-PL" sz="1800" dirty="0">
              <a:solidFill>
                <a:prstClr val="black"/>
              </a:solidFill>
              <a:latin typeface="Roboto Condensed" panose="02000000000000000000" pitchFamily="2" charset="0"/>
              <a:ea typeface="Roboto Condensed" panose="02000000000000000000" pitchFamily="2" charset="0"/>
              <a:cs typeface="Roboto Condensed" panose="02000000000000000000" pitchFamily="2" charset="0"/>
            </a:endParaRPr>
          </a:p>
          <a:p>
            <a:pPr marL="0" lvl="0" indent="0">
              <a:buNone/>
            </a:pPr>
            <a:r>
              <a:rPr lang="pl-PL" sz="1800" dirty="0">
                <a:solidFill>
                  <a:prstClr val="black"/>
                </a:solidFill>
                <a:latin typeface="Roboto Condensed" panose="02000000000000000000" pitchFamily="2" charset="0"/>
                <a:ea typeface="Roboto Condensed" panose="02000000000000000000" pitchFamily="2" charset="0"/>
                <a:cs typeface="Roboto Condensed" panose="02000000000000000000" pitchFamily="2" charset="0"/>
              </a:rPr>
              <a:t>bliscy – którzy dodają Ci energii i wsparcia mentalnego</a:t>
            </a:r>
          </a:p>
          <a:p>
            <a:pPr marL="0" lvl="0" indent="0">
              <a:buNone/>
            </a:pPr>
            <a:endParaRPr lang="pl-PL" sz="1800" dirty="0">
              <a:solidFill>
                <a:prstClr val="black"/>
              </a:solidFill>
              <a:latin typeface="Roboto Condensed" panose="02000000000000000000" pitchFamily="2" charset="0"/>
              <a:ea typeface="Roboto Condensed" panose="02000000000000000000" pitchFamily="2" charset="0"/>
              <a:cs typeface="Roboto Condensed" panose="02000000000000000000" pitchFamily="2" charset="0"/>
            </a:endParaRPr>
          </a:p>
          <a:p>
            <a:pPr lvl="0"/>
            <a:r>
              <a:rPr lang="pl-PL" sz="1800" b="1" dirty="0">
                <a:solidFill>
                  <a:prstClr val="black"/>
                </a:solidFill>
                <a:latin typeface="Roboto Condensed" panose="02000000000000000000" pitchFamily="2" charset="0"/>
                <a:ea typeface="Roboto Condensed" panose="02000000000000000000" pitchFamily="2" charset="0"/>
                <a:cs typeface="Roboto Condensed" panose="02000000000000000000" pitchFamily="2" charset="0"/>
              </a:rPr>
              <a:t>Wśród nauczycieli i kadry:</a:t>
            </a:r>
          </a:p>
          <a:p>
            <a:pPr lvl="0"/>
            <a:endParaRPr lang="pl-PL" sz="1800" b="1" dirty="0">
              <a:solidFill>
                <a:prstClr val="black"/>
              </a:solidFill>
              <a:latin typeface="Roboto Condensed" panose="02000000000000000000" pitchFamily="2" charset="0"/>
              <a:ea typeface="Roboto Condensed" panose="02000000000000000000" pitchFamily="2" charset="0"/>
              <a:cs typeface="Roboto Condensed" panose="02000000000000000000" pitchFamily="2" charset="0"/>
            </a:endParaRPr>
          </a:p>
          <a:p>
            <a:pPr marL="0" lvl="0" indent="0">
              <a:buNone/>
            </a:pPr>
            <a:r>
              <a:rPr lang="pl-PL" sz="1800" dirty="0">
                <a:solidFill>
                  <a:prstClr val="black"/>
                </a:solidFill>
                <a:latin typeface="Roboto Condensed" panose="02000000000000000000" pitchFamily="2" charset="0"/>
                <a:ea typeface="Roboto Condensed" panose="02000000000000000000" pitchFamily="2" charset="0"/>
                <a:cs typeface="Roboto Condensed" panose="02000000000000000000" pitchFamily="2" charset="0"/>
              </a:rPr>
              <a:t>wspólne, spójne zasady (żeby dziecko nie grało „na różnice”), szybka wymiana informacji: co działa, co nie działa, ustalone procedury: co robimy, gdy dziecko odmawia / eskaluje.</a:t>
            </a:r>
          </a:p>
          <a:p>
            <a:pPr marL="0" lvl="0" indent="0">
              <a:buNone/>
            </a:pPr>
            <a:endParaRPr lang="pl-PL" sz="1800" dirty="0">
              <a:solidFill>
                <a:prstClr val="black"/>
              </a:solidFill>
              <a:latin typeface="Roboto Condensed" panose="02000000000000000000" pitchFamily="2" charset="0"/>
              <a:ea typeface="Roboto Condensed" panose="02000000000000000000" pitchFamily="2" charset="0"/>
              <a:cs typeface="Roboto Condensed" panose="02000000000000000000" pitchFamily="2" charset="0"/>
            </a:endParaRPr>
          </a:p>
          <a:p>
            <a:pPr lvl="0"/>
            <a:r>
              <a:rPr lang="pl-PL" sz="1800" b="1" dirty="0">
                <a:solidFill>
                  <a:prstClr val="black"/>
                </a:solidFill>
                <a:latin typeface="Roboto Condensed" panose="02000000000000000000" pitchFamily="2" charset="0"/>
                <a:ea typeface="Roboto Condensed" panose="02000000000000000000" pitchFamily="2" charset="0"/>
                <a:cs typeface="Roboto Condensed" panose="02000000000000000000" pitchFamily="2" charset="0"/>
              </a:rPr>
              <a:t>W klasie (wśród uczniów):</a:t>
            </a:r>
          </a:p>
          <a:p>
            <a:pPr marL="0" lvl="0" indent="0">
              <a:buNone/>
            </a:pPr>
            <a:endParaRPr lang="pl-PL" sz="1800" dirty="0">
              <a:solidFill>
                <a:prstClr val="black"/>
              </a:solidFill>
              <a:latin typeface="Roboto Condensed" panose="02000000000000000000" pitchFamily="2" charset="0"/>
              <a:ea typeface="Roboto Condensed" panose="02000000000000000000" pitchFamily="2" charset="0"/>
              <a:cs typeface="Roboto Condensed" panose="02000000000000000000" pitchFamily="2" charset="0"/>
            </a:endParaRPr>
          </a:p>
          <a:p>
            <a:pPr marL="0" lvl="0" indent="0">
              <a:buNone/>
            </a:pPr>
            <a:r>
              <a:rPr lang="pl-PL" sz="1800" dirty="0">
                <a:solidFill>
                  <a:prstClr val="black"/>
                </a:solidFill>
                <a:latin typeface="Roboto Condensed" panose="02000000000000000000" pitchFamily="2" charset="0"/>
                <a:ea typeface="Roboto Condensed" panose="02000000000000000000" pitchFamily="2" charset="0"/>
                <a:cs typeface="Roboto Condensed" panose="02000000000000000000" pitchFamily="2" charset="0"/>
              </a:rPr>
              <a:t>chodzi o klimat: gdy grupa Ci ufa, jest mniej „widowni”, a więcej „wspólnej normy”.</a:t>
            </a:r>
          </a:p>
          <a:p>
            <a:pPr marL="0" lvl="0" indent="0">
              <a:buNone/>
            </a:pPr>
            <a:r>
              <a:rPr lang="pl-PL" sz="1800" dirty="0">
                <a:solidFill>
                  <a:prstClr val="black"/>
                </a:solidFill>
                <a:latin typeface="Roboto Condensed" panose="02000000000000000000" pitchFamily="2" charset="0"/>
                <a:ea typeface="Roboto Condensed" panose="02000000000000000000" pitchFamily="2" charset="0"/>
                <a:cs typeface="Roboto Condensed" panose="02000000000000000000" pitchFamily="2" charset="0"/>
              </a:rPr>
              <a:t>daj się poznać jako osoba życzliwa i stabilna,</a:t>
            </a:r>
          </a:p>
          <a:p>
            <a:pPr marL="0" lvl="0" indent="0">
              <a:buNone/>
            </a:pPr>
            <a:r>
              <a:rPr lang="pl-PL" sz="1800" dirty="0">
                <a:solidFill>
                  <a:prstClr val="black"/>
                </a:solidFill>
                <a:latin typeface="Roboto Condensed" panose="02000000000000000000" pitchFamily="2" charset="0"/>
                <a:ea typeface="Roboto Condensed" panose="02000000000000000000" pitchFamily="2" charset="0"/>
                <a:cs typeface="Roboto Condensed" panose="02000000000000000000" pitchFamily="2" charset="0"/>
              </a:rPr>
              <a:t>stawaj za grupą: „dbam o Wasze bezpieczeństwo i spokój”,</a:t>
            </a:r>
          </a:p>
          <a:p>
            <a:pPr marL="0" lvl="0" indent="0">
              <a:buNone/>
            </a:pPr>
            <a:r>
              <a:rPr lang="pl-PL" sz="1800" dirty="0">
                <a:solidFill>
                  <a:prstClr val="black"/>
                </a:solidFill>
                <a:latin typeface="Roboto Condensed" panose="02000000000000000000" pitchFamily="2" charset="0"/>
                <a:ea typeface="Roboto Condensed" panose="02000000000000000000" pitchFamily="2" charset="0"/>
                <a:cs typeface="Roboto Condensed" panose="02000000000000000000" pitchFamily="2" charset="0"/>
              </a:rPr>
              <a:t>stawaj też za jednostką: „nie pozwolę, żeby ktoś był upokarzany”,</a:t>
            </a:r>
          </a:p>
          <a:p>
            <a:pPr marL="0" lvl="0" indent="0">
              <a:buNone/>
            </a:pPr>
            <a:r>
              <a:rPr lang="pl-PL" sz="1800" dirty="0">
                <a:solidFill>
                  <a:prstClr val="black"/>
                </a:solidFill>
                <a:latin typeface="Roboto Condensed" panose="02000000000000000000" pitchFamily="2" charset="0"/>
                <a:ea typeface="Roboto Condensed" panose="02000000000000000000" pitchFamily="2" charset="0"/>
                <a:cs typeface="Roboto Condensed" panose="02000000000000000000" pitchFamily="2" charset="0"/>
              </a:rPr>
              <a:t>odwołuj się do sprawiedliwości grupowej: „Chcę, żeby każdy miał warunki do pracy”.</a:t>
            </a:r>
            <a:endParaRPr lang="pl-PL"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95937" y="5848625"/>
            <a:ext cx="936104" cy="56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23035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74A56EC-A629-BDA3-781E-E28A3DEADA8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863D28CA-70EF-F8C3-7291-CC690CD5068D}"/>
              </a:ext>
            </a:extLst>
          </p:cNvPr>
          <p:cNvSpPr>
            <a:spLocks noGrp="1"/>
          </p:cNvSpPr>
          <p:nvPr>
            <p:ph type="title"/>
          </p:nvPr>
        </p:nvSpPr>
        <p:spPr>
          <a:xfrm>
            <a:off x="0" y="418653"/>
            <a:ext cx="9144000" cy="1292695"/>
          </a:xfrm>
          <a:solidFill>
            <a:srgbClr val="2D8EC2"/>
          </a:solidFill>
        </p:spPr>
        <p:txBody>
          <a:bodyPr>
            <a:normAutofit/>
          </a:bodyPr>
          <a:lstStyle/>
          <a:p>
            <a:r>
              <a:rPr lang="pl-PL" sz="2800" b="1" dirty="0">
                <a:solidFill>
                  <a:schemeClr val="bg1"/>
                </a:solidFill>
                <a:latin typeface="Roboto" panose="02000000000000000000" pitchFamily="2" charset="0"/>
                <a:ea typeface="Roboto" panose="02000000000000000000" pitchFamily="2" charset="0"/>
                <a:cs typeface="Roboto" panose="02000000000000000000" pitchFamily="2" charset="0"/>
              </a:rPr>
              <a:t>Ćwiczenie praktyczne</a:t>
            </a:r>
          </a:p>
        </p:txBody>
      </p:sp>
      <p:sp>
        <p:nvSpPr>
          <p:cNvPr id="3" name="Symbol zastępczy zawartości 2">
            <a:extLst>
              <a:ext uri="{FF2B5EF4-FFF2-40B4-BE49-F238E27FC236}">
                <a16:creationId xmlns:a16="http://schemas.microsoft.com/office/drawing/2014/main" xmlns="" id="{5B0F06F7-FFBF-8416-F65B-2C45B11DF985}"/>
              </a:ext>
            </a:extLst>
          </p:cNvPr>
          <p:cNvSpPr>
            <a:spLocks noGrp="1"/>
          </p:cNvSpPr>
          <p:nvPr>
            <p:ph idx="1"/>
          </p:nvPr>
        </p:nvSpPr>
        <p:spPr>
          <a:xfrm>
            <a:off x="457200" y="1916832"/>
            <a:ext cx="8229600" cy="4320480"/>
          </a:xfrm>
        </p:spPr>
        <p:txBody>
          <a:bodyPr>
            <a:normAutofit/>
          </a:bodyPr>
          <a:lstStyle/>
          <a:p>
            <a:pPr marL="0" indent="0" algn="ctr">
              <a:buNone/>
            </a:pPr>
            <a:endParaRPr lang="pl-PL" b="1" dirty="0">
              <a:latin typeface="Roboto" panose="020B0604020202020204" charset="0"/>
              <a:ea typeface="Roboto" panose="020B0604020202020204" charset="0"/>
              <a:cs typeface="Roboto" panose="020B0604020202020204" charset="0"/>
            </a:endParaRPr>
          </a:p>
          <a:p>
            <a:pPr marL="0" indent="0" algn="ctr">
              <a:buNone/>
            </a:pPr>
            <a:r>
              <a:rPr lang="pl-PL" dirty="0">
                <a:latin typeface="Roboto" panose="020B0604020202020204" charset="0"/>
                <a:ea typeface="Roboto" panose="020B0604020202020204" charset="0"/>
                <a:cs typeface="Roboto" panose="020B0604020202020204" charset="0"/>
              </a:rPr>
              <a:t>Aga Rogala: </a:t>
            </a:r>
          </a:p>
          <a:p>
            <a:pPr marL="0" indent="0" algn="ctr">
              <a:buNone/>
            </a:pPr>
            <a:r>
              <a:rPr lang="pl-PL" b="1" dirty="0">
                <a:latin typeface="Roboto" panose="020B0604020202020204" charset="0"/>
                <a:ea typeface="Roboto" panose="020B0604020202020204" charset="0"/>
                <a:cs typeface="Roboto" panose="020B0604020202020204" charset="0"/>
              </a:rPr>
              <a:t>Ataki gniewu. Jak reagować mądrze ?</a:t>
            </a:r>
          </a:p>
          <a:p>
            <a:pPr marL="0" indent="0" algn="ctr">
              <a:buNone/>
            </a:pPr>
            <a:r>
              <a:rPr lang="pl-PL" sz="2400" dirty="0">
                <a:latin typeface="Roboto" panose="020B0604020202020204" charset="0"/>
                <a:ea typeface="Roboto" panose="020B0604020202020204" charset="0"/>
                <a:cs typeface="Roboto" panose="020B0604020202020204" charset="0"/>
                <a:hlinkClick r:id="rId3"/>
              </a:rPr>
              <a:t>https://www.youtube.com/watch?v=KlYvdAz17GY</a:t>
            </a:r>
            <a:endParaRPr lang="pl-PL" sz="2400" dirty="0">
              <a:latin typeface="Roboto" panose="020B0604020202020204" charset="0"/>
              <a:ea typeface="Roboto" panose="020B0604020202020204" charset="0"/>
              <a:cs typeface="Roboto" panose="020B0604020202020204" charset="0"/>
            </a:endParaRPr>
          </a:p>
          <a:p>
            <a:pPr marL="0" indent="0" algn="ctr">
              <a:buNone/>
            </a:pPr>
            <a:endParaRPr lang="pl-PL" sz="2400" dirty="0">
              <a:latin typeface="Roboto" panose="020B0604020202020204" charset="0"/>
              <a:ea typeface="Roboto" panose="020B0604020202020204" charset="0"/>
              <a:cs typeface="Roboto" panose="020B0604020202020204" charset="0"/>
            </a:endParaRPr>
          </a:p>
          <a:p>
            <a:pPr marL="0" indent="0" algn="ctr">
              <a:buNone/>
            </a:pPr>
            <a:endParaRPr lang="pl-PL" dirty="0">
              <a:latin typeface="Roboto" panose="020B0604020202020204" charset="0"/>
              <a:ea typeface="Roboto" panose="020B0604020202020204" charset="0"/>
              <a:cs typeface="Roboto" panose="020B0604020202020204" charset="0"/>
            </a:endParaRPr>
          </a:p>
        </p:txBody>
      </p:sp>
      <p:pic>
        <p:nvPicPr>
          <p:cNvPr id="1536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79837" y="4941168"/>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2366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74A56EC-A629-BDA3-781E-E28A3DEADA8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863D28CA-70EF-F8C3-7291-CC690CD5068D}"/>
              </a:ext>
            </a:extLst>
          </p:cNvPr>
          <p:cNvSpPr>
            <a:spLocks noGrp="1"/>
          </p:cNvSpPr>
          <p:nvPr>
            <p:ph type="title"/>
          </p:nvPr>
        </p:nvSpPr>
        <p:spPr>
          <a:xfrm>
            <a:off x="-1" y="2564904"/>
            <a:ext cx="9144000" cy="1292695"/>
          </a:xfrm>
          <a:solidFill>
            <a:srgbClr val="2D8EC2"/>
          </a:solidFill>
        </p:spPr>
        <p:txBody>
          <a:bodyPr>
            <a:normAutofit fontScale="90000"/>
          </a:bodyPr>
          <a:lstStyle/>
          <a:p>
            <a:r>
              <a:rPr lang="pl-PL" sz="4000" b="1" dirty="0">
                <a:solidFill>
                  <a:prstClr val="white"/>
                </a:solidFill>
                <a:latin typeface="Roboto" panose="02000000000000000000" pitchFamily="2" charset="0"/>
                <a:ea typeface="Roboto" panose="02000000000000000000" pitchFamily="2" charset="0"/>
                <a:cs typeface="Roboto" panose="02000000000000000000" pitchFamily="2" charset="0"/>
              </a:rPr>
              <a:t>Strategie redukowania trudnych </a:t>
            </a:r>
            <a:r>
              <a:rPr lang="pl-PL" sz="4000" b="1" dirty="0" err="1">
                <a:solidFill>
                  <a:prstClr val="white"/>
                </a:solidFill>
                <a:latin typeface="Roboto" panose="02000000000000000000" pitchFamily="2" charset="0"/>
                <a:ea typeface="Roboto" panose="02000000000000000000" pitchFamily="2" charset="0"/>
                <a:cs typeface="Roboto" panose="02000000000000000000" pitchFamily="2" charset="0"/>
              </a:rPr>
              <a:t>zachowań</a:t>
            </a:r>
            <a:r>
              <a:rPr lang="pl-PL" sz="4000" b="1" dirty="0">
                <a:solidFill>
                  <a:prstClr val="white"/>
                </a:solidFill>
                <a:latin typeface="Roboto" panose="02000000000000000000" pitchFamily="2" charset="0"/>
                <a:ea typeface="Roboto" panose="02000000000000000000" pitchFamily="2" charset="0"/>
                <a:cs typeface="Roboto" panose="02000000000000000000" pitchFamily="2" charset="0"/>
              </a:rPr>
              <a:t> uczniów - do IPET</a:t>
            </a:r>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5B0F06F7-FFBF-8416-F65B-2C45B11DF985}"/>
              </a:ext>
            </a:extLst>
          </p:cNvPr>
          <p:cNvSpPr>
            <a:spLocks noGrp="1"/>
          </p:cNvSpPr>
          <p:nvPr>
            <p:ph idx="1"/>
          </p:nvPr>
        </p:nvSpPr>
        <p:spPr>
          <a:xfrm>
            <a:off x="3851920" y="4941168"/>
            <a:ext cx="1512242" cy="45719"/>
          </a:xfrm>
        </p:spPr>
        <p:txBody>
          <a:bodyPr>
            <a:normAutofit fontScale="25000" lnSpcReduction="20000"/>
          </a:bodyPr>
          <a:lstStyle/>
          <a:p>
            <a:pPr marL="0" indent="0">
              <a:buNone/>
            </a:pPr>
            <a:endParaRPr lang="pl-PL"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9837" y="4941168"/>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54332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4DADFC24-A9D5-5EDD-169B-DB9127016C6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1A7A6689-18F4-27D0-43A3-BFC4E0E632EE}"/>
              </a:ext>
            </a:extLst>
          </p:cNvPr>
          <p:cNvSpPr>
            <a:spLocks noGrp="1"/>
          </p:cNvSpPr>
          <p:nvPr>
            <p:ph type="title"/>
          </p:nvPr>
        </p:nvSpPr>
        <p:spPr>
          <a:xfrm>
            <a:off x="0" y="188640"/>
            <a:ext cx="9144000" cy="706090"/>
          </a:xfrm>
          <a:solidFill>
            <a:srgbClr val="2D8EC2"/>
          </a:solidFill>
        </p:spPr>
        <p:txBody>
          <a:bodyPr>
            <a:noAutofit/>
          </a:bodyPr>
          <a:lstStyle/>
          <a:p>
            <a:endParaRPr lang="pl-PL" sz="24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0CA66F33-8207-54A9-B860-EDB4EEAD9EFC}"/>
              </a:ext>
            </a:extLst>
          </p:cNvPr>
          <p:cNvSpPr>
            <a:spLocks noGrp="1"/>
          </p:cNvSpPr>
          <p:nvPr>
            <p:ph idx="1"/>
          </p:nvPr>
        </p:nvSpPr>
        <p:spPr>
          <a:xfrm>
            <a:off x="148235" y="908720"/>
            <a:ext cx="8964488" cy="4536504"/>
          </a:xfrm>
        </p:spPr>
        <p:txBody>
          <a:bodyPr>
            <a:normAutofit fontScale="92500" lnSpcReduction="20000"/>
          </a:bodyPr>
          <a:lstStyle/>
          <a:p>
            <a:pPr marL="0" indent="0" algn="ctr">
              <a:buNone/>
            </a:pPr>
            <a:r>
              <a:rPr lang="pl-PL" sz="1800" u="sng" dirty="0">
                <a:latin typeface="Roboto Condensed" panose="02000000000000000000" pitchFamily="2" charset="0"/>
                <a:ea typeface="Roboto Condensed" panose="02000000000000000000" pitchFamily="2" charset="0"/>
                <a:cs typeface="Roboto Condensed" panose="02000000000000000000" pitchFamily="2" charset="0"/>
              </a:rPr>
              <a:t>AGENDA</a:t>
            </a:r>
          </a:p>
          <a:p>
            <a:pPr marL="0" indent="0">
              <a:buNone/>
            </a:pPr>
            <a:r>
              <a:rPr lang="pl-PL" sz="1800" u="sng" dirty="0">
                <a:latin typeface="Roboto Condensed" panose="02000000000000000000" pitchFamily="2" charset="0"/>
                <a:ea typeface="Roboto Condensed" panose="02000000000000000000" pitchFamily="2" charset="0"/>
                <a:cs typeface="Roboto Condensed" panose="02000000000000000000" pitchFamily="2" charset="0"/>
              </a:rPr>
              <a:t>MODUŁ I</a:t>
            </a:r>
          </a:p>
          <a:p>
            <a:r>
              <a:rPr lang="pl-PL" sz="1800" dirty="0">
                <a:latin typeface="Roboto Condensed" panose="02000000000000000000" pitchFamily="2" charset="0"/>
                <a:ea typeface="Roboto Condensed" panose="02000000000000000000" pitchFamily="2" charset="0"/>
                <a:cs typeface="Roboto Condensed" panose="02000000000000000000" pitchFamily="2" charset="0"/>
              </a:rPr>
              <a:t>Dyskusja.</a:t>
            </a:r>
          </a:p>
          <a:p>
            <a:r>
              <a:rPr lang="pl-PL" sz="1800" dirty="0">
                <a:latin typeface="Roboto Condensed" panose="02000000000000000000" pitchFamily="2" charset="0"/>
                <a:ea typeface="Roboto Condensed" panose="02000000000000000000" pitchFamily="2" charset="0"/>
                <a:cs typeface="Roboto Condensed" panose="02000000000000000000" pitchFamily="2" charset="0"/>
              </a:rPr>
              <a:t>Dlaczego uczniowie przejawiają trudne zachowania? Zanim zareagujemy warto zrozumieć mechanizm.</a:t>
            </a:r>
          </a:p>
          <a:p>
            <a:r>
              <a:rPr lang="pl-PL" sz="1800" dirty="0">
                <a:latin typeface="Roboto Condensed" panose="02000000000000000000" pitchFamily="2" charset="0"/>
                <a:ea typeface="Roboto Condensed" panose="02000000000000000000" pitchFamily="2" charset="0"/>
                <a:cs typeface="Roboto Condensed" panose="02000000000000000000" pitchFamily="2" charset="0"/>
              </a:rPr>
              <a:t>Koncepcje ważne dla zrozumienia zachowania – strategie, które mogą zadziałać.</a:t>
            </a:r>
          </a:p>
          <a:p>
            <a:pPr marL="0" indent="0">
              <a:buNone/>
            </a:pPr>
            <a:r>
              <a:rPr lang="pl-PL" sz="1800" u="sng" dirty="0">
                <a:latin typeface="Roboto Condensed" panose="02000000000000000000" pitchFamily="2" charset="0"/>
                <a:ea typeface="Roboto Condensed" panose="02000000000000000000" pitchFamily="2" charset="0"/>
                <a:cs typeface="Roboto Condensed" panose="02000000000000000000" pitchFamily="2" charset="0"/>
              </a:rPr>
              <a:t>MODUŁ II</a:t>
            </a:r>
          </a:p>
          <a:p>
            <a:r>
              <a:rPr lang="pl-PL" sz="1800" dirty="0">
                <a:latin typeface="Roboto Condensed" panose="02000000000000000000" pitchFamily="2" charset="0"/>
                <a:ea typeface="Roboto Condensed" panose="02000000000000000000" pitchFamily="2" charset="0"/>
                <a:cs typeface="Roboto Condensed" panose="02000000000000000000" pitchFamily="2" charset="0"/>
              </a:rPr>
              <a:t>Myśli samobójcze, samookaleczenia i depresja.</a:t>
            </a:r>
          </a:p>
          <a:p>
            <a:pPr lvl="0"/>
            <a:r>
              <a:rPr lang="pl-PL" sz="1800" dirty="0">
                <a:solidFill>
                  <a:prstClr val="black"/>
                </a:solidFill>
                <a:latin typeface="Roboto Condensed" panose="02000000000000000000" pitchFamily="2" charset="0"/>
                <a:ea typeface="Roboto Condensed" panose="02000000000000000000" pitchFamily="2" charset="0"/>
                <a:cs typeface="Roboto Condensed" panose="02000000000000000000" pitchFamily="2" charset="0"/>
              </a:rPr>
              <a:t>Uczniowie wysoko wrażliwi.</a:t>
            </a:r>
          </a:p>
          <a:p>
            <a:pPr lvl="0"/>
            <a:r>
              <a:rPr lang="pl-PL" sz="1800" dirty="0">
                <a:solidFill>
                  <a:prstClr val="black"/>
                </a:solidFill>
                <a:latin typeface="Roboto Condensed" panose="02000000000000000000" pitchFamily="2" charset="0"/>
                <a:ea typeface="Roboto Condensed" panose="02000000000000000000" pitchFamily="2" charset="0"/>
                <a:cs typeface="Roboto Condensed" panose="02000000000000000000" pitchFamily="2" charset="0"/>
              </a:rPr>
              <a:t>Uczniowie z zaburzeniami integracji sensorycznej.</a:t>
            </a:r>
            <a:endParaRPr lang="pl-PL" sz="1800" dirty="0">
              <a:latin typeface="Roboto Condensed" panose="02000000000000000000" pitchFamily="2" charset="0"/>
              <a:ea typeface="Roboto Condensed" panose="02000000000000000000" pitchFamily="2" charset="0"/>
              <a:cs typeface="Roboto Condensed" panose="02000000000000000000" pitchFamily="2" charset="0"/>
            </a:endParaRPr>
          </a:p>
          <a:p>
            <a:r>
              <a:rPr lang="pl-PL" sz="1800" dirty="0">
                <a:latin typeface="Roboto Condensed" panose="02000000000000000000" pitchFamily="2" charset="0"/>
                <a:ea typeface="Roboto Condensed" panose="02000000000000000000" pitchFamily="2" charset="0"/>
                <a:cs typeface="Roboto Condensed" panose="02000000000000000000" pitchFamily="2" charset="0"/>
              </a:rPr>
              <a:t>Uczniowie agresywni.</a:t>
            </a:r>
          </a:p>
          <a:p>
            <a:r>
              <a:rPr lang="pl-PL" sz="1800" dirty="0">
                <a:latin typeface="Roboto Condensed" panose="02000000000000000000" pitchFamily="2" charset="0"/>
                <a:ea typeface="Roboto Condensed" panose="02000000000000000000" pitchFamily="2" charset="0"/>
                <a:cs typeface="Roboto Condensed" panose="02000000000000000000" pitchFamily="2" charset="0"/>
              </a:rPr>
              <a:t>Uczeń z ADHD.</a:t>
            </a:r>
          </a:p>
          <a:p>
            <a:r>
              <a:rPr lang="pl-PL" sz="1800" dirty="0">
                <a:latin typeface="Roboto Condensed" panose="02000000000000000000" pitchFamily="2" charset="0"/>
                <a:ea typeface="Roboto Condensed" panose="02000000000000000000" pitchFamily="2" charset="0"/>
                <a:cs typeface="Roboto Condensed" panose="02000000000000000000" pitchFamily="2" charset="0"/>
              </a:rPr>
              <a:t>Uczeń z Zespołem Aspergera.</a:t>
            </a:r>
          </a:p>
          <a:p>
            <a:r>
              <a:rPr lang="pl-PL" sz="1800" dirty="0">
                <a:latin typeface="Roboto Condensed" panose="02000000000000000000" pitchFamily="2" charset="0"/>
                <a:ea typeface="Roboto Condensed" panose="02000000000000000000" pitchFamily="2" charset="0"/>
                <a:cs typeface="Roboto Condensed" panose="02000000000000000000" pitchFamily="2" charset="0"/>
              </a:rPr>
              <a:t>Jak mówić, żeby dzieci słuchały?</a:t>
            </a:r>
          </a:p>
          <a:p>
            <a:pPr marL="0" lvl="0" indent="0">
              <a:buNone/>
            </a:pPr>
            <a:r>
              <a:rPr lang="pl-PL" sz="1800" u="sng" dirty="0">
                <a:solidFill>
                  <a:prstClr val="black"/>
                </a:solidFill>
                <a:latin typeface="Roboto Condensed" panose="02000000000000000000" pitchFamily="2" charset="0"/>
                <a:ea typeface="Roboto Condensed" panose="02000000000000000000" pitchFamily="2" charset="0"/>
                <a:cs typeface="Roboto Condensed" panose="02000000000000000000" pitchFamily="2" charset="0"/>
              </a:rPr>
              <a:t>MODUŁ III</a:t>
            </a:r>
            <a:endParaRPr lang="pl-PL" sz="1800" dirty="0">
              <a:latin typeface="Roboto Condensed" panose="02000000000000000000" pitchFamily="2" charset="0"/>
              <a:ea typeface="Roboto Condensed" panose="02000000000000000000" pitchFamily="2" charset="0"/>
              <a:cs typeface="Roboto Condensed" panose="02000000000000000000" pitchFamily="2" charset="0"/>
            </a:endParaRPr>
          </a:p>
          <a:p>
            <a:r>
              <a:rPr lang="pl-PL" sz="1800" dirty="0">
                <a:latin typeface="Roboto Condensed" panose="02000000000000000000" pitchFamily="2" charset="0"/>
                <a:ea typeface="Roboto Condensed" panose="02000000000000000000" pitchFamily="2" charset="0"/>
                <a:cs typeface="Roboto Condensed" panose="02000000000000000000" pitchFamily="2" charset="0"/>
              </a:rPr>
              <a:t>Jak rozmawiać z rodzicem dziecka z trudnym zachowaniem?</a:t>
            </a:r>
          </a:p>
          <a:p>
            <a:pPr marL="0" lvl="0" indent="0">
              <a:buNone/>
            </a:pPr>
            <a:endParaRPr lang="pl-PL" sz="1800" dirty="0">
              <a:solidFill>
                <a:prstClr val="black"/>
              </a:solidFill>
              <a:latin typeface="Roboto Condensed" panose="02000000000000000000" pitchFamily="2" charset="0"/>
              <a:ea typeface="Roboto Condensed" panose="02000000000000000000" pitchFamily="2" charset="0"/>
              <a:cs typeface="Roboto Condensed" panose="02000000000000000000" pitchFamily="2" charset="0"/>
            </a:endParaRPr>
          </a:p>
          <a:p>
            <a:pPr marL="0" indent="0">
              <a:buNone/>
            </a:pPr>
            <a:endParaRPr lang="pl-PL" sz="1800" dirty="0">
              <a:latin typeface="Roboto" panose="020B0604020202020204" charset="0"/>
              <a:ea typeface="Roboto" panose="020B0604020202020204" charset="0"/>
              <a:cs typeface="Roboto" panose="020B0604020202020204" charset="0"/>
            </a:endParaRPr>
          </a:p>
        </p:txBody>
      </p:sp>
      <p:pic>
        <p:nvPicPr>
          <p:cNvPr id="440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021288"/>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08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6055" y="5144137"/>
            <a:ext cx="1372010" cy="823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926310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74A56EC-A629-BDA3-781E-E28A3DEADA8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863D28CA-70EF-F8C3-7291-CC690CD5068D}"/>
              </a:ext>
            </a:extLst>
          </p:cNvPr>
          <p:cNvSpPr>
            <a:spLocks noGrp="1"/>
          </p:cNvSpPr>
          <p:nvPr>
            <p:ph type="title"/>
          </p:nvPr>
        </p:nvSpPr>
        <p:spPr>
          <a:xfrm>
            <a:off x="-25488" y="1988840"/>
            <a:ext cx="9144000" cy="1292695"/>
          </a:xfrm>
          <a:solidFill>
            <a:srgbClr val="2D8EC2"/>
          </a:solidFill>
        </p:spPr>
        <p:txBody>
          <a:bodyPr>
            <a:normAutofit fontScale="90000"/>
          </a:bodyPr>
          <a:lstStyle/>
          <a:p>
            <a:r>
              <a:rPr lang="pl-PL" b="1" dirty="0">
                <a:solidFill>
                  <a:prstClr val="white"/>
                </a:solidFill>
                <a:latin typeface="Roboto" panose="02000000000000000000" pitchFamily="2" charset="0"/>
                <a:ea typeface="Roboto" panose="02000000000000000000" pitchFamily="2" charset="0"/>
                <a:cs typeface="Roboto" panose="02000000000000000000" pitchFamily="2" charset="0"/>
              </a:rPr>
              <a:t>Myśli samobójcze, samookaleczenia, depresja…</a:t>
            </a:r>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5B0F06F7-FFBF-8416-F65B-2C45B11DF985}"/>
              </a:ext>
            </a:extLst>
          </p:cNvPr>
          <p:cNvSpPr>
            <a:spLocks noGrp="1"/>
          </p:cNvSpPr>
          <p:nvPr>
            <p:ph idx="1"/>
          </p:nvPr>
        </p:nvSpPr>
        <p:spPr>
          <a:xfrm>
            <a:off x="3851920" y="4941168"/>
            <a:ext cx="1512242" cy="45719"/>
          </a:xfrm>
        </p:spPr>
        <p:txBody>
          <a:bodyPr>
            <a:normAutofit fontScale="25000" lnSpcReduction="20000"/>
          </a:bodyPr>
          <a:lstStyle/>
          <a:p>
            <a:pPr marL="0" indent="0">
              <a:buNone/>
            </a:pPr>
            <a:endParaRPr lang="pl-PL"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9837" y="4941168"/>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6529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74A56EC-A629-BDA3-781E-E28A3DEADA8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863D28CA-70EF-F8C3-7291-CC690CD5068D}"/>
              </a:ext>
            </a:extLst>
          </p:cNvPr>
          <p:cNvSpPr>
            <a:spLocks noGrp="1"/>
          </p:cNvSpPr>
          <p:nvPr>
            <p:ph type="title"/>
          </p:nvPr>
        </p:nvSpPr>
        <p:spPr>
          <a:xfrm>
            <a:off x="0" y="418653"/>
            <a:ext cx="9144000" cy="1292695"/>
          </a:xfrm>
          <a:solidFill>
            <a:srgbClr val="2D8EC2"/>
          </a:solidFill>
        </p:spPr>
        <p:txBody>
          <a:bodyPr>
            <a:normAutofit/>
          </a:bodyPr>
          <a:lstStyle/>
          <a:p>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5B0F06F7-FFBF-8416-F65B-2C45B11DF985}"/>
              </a:ext>
            </a:extLst>
          </p:cNvPr>
          <p:cNvSpPr>
            <a:spLocks noGrp="1"/>
          </p:cNvSpPr>
          <p:nvPr>
            <p:ph idx="1"/>
          </p:nvPr>
        </p:nvSpPr>
        <p:spPr>
          <a:xfrm>
            <a:off x="457200" y="1916832"/>
            <a:ext cx="8229600" cy="4320480"/>
          </a:xfrm>
        </p:spPr>
        <p:txBody>
          <a:bodyPr>
            <a:normAutofit/>
          </a:bodyPr>
          <a:lstStyle/>
          <a:p>
            <a:pPr marL="0" lvl="0" indent="0" algn="ctr">
              <a:buNone/>
            </a:pPr>
            <a:endParaRPr lang="pl-PL" sz="4000" spc="-1" dirty="0">
              <a:solidFill>
                <a:srgbClr val="92D050"/>
              </a:solidFill>
              <a:latin typeface="Roboto" panose="020B0604020202020204" charset="0"/>
              <a:ea typeface="Roboto" panose="020B0604020202020204" charset="0"/>
              <a:cs typeface="Roboto" panose="020B0604020202020204" charset="0"/>
            </a:endParaRPr>
          </a:p>
          <a:p>
            <a:pPr marL="0" lvl="0" indent="0" algn="ctr">
              <a:buNone/>
            </a:pPr>
            <a:r>
              <a:rPr lang="pl-PL" sz="4000" spc="-1" dirty="0">
                <a:solidFill>
                  <a:srgbClr val="92D050"/>
                </a:solidFill>
                <a:latin typeface="Roboto" panose="020B0604020202020204" charset="0"/>
                <a:ea typeface="Roboto" panose="020B0604020202020204" charset="0"/>
                <a:cs typeface="Roboto" panose="020B0604020202020204" charset="0"/>
              </a:rPr>
              <a:t>„Znikające Dzieci” </a:t>
            </a:r>
          </a:p>
          <a:p>
            <a:pPr marL="0" lvl="0" indent="0" algn="ctr">
              <a:buNone/>
            </a:pPr>
            <a:r>
              <a:rPr lang="pl-PL" dirty="0">
                <a:solidFill>
                  <a:srgbClr val="92D050"/>
                </a:solidFill>
                <a:latin typeface="Roboto" panose="020B0604020202020204" charset="0"/>
                <a:ea typeface="Roboto" panose="020B0604020202020204" charset="0"/>
                <a:cs typeface="Roboto" panose="020B0604020202020204" charset="0"/>
                <a:hlinkClick r:id="rId3"/>
              </a:rPr>
              <a:t>https://www.youtube.com/watch?v=gAdMVDVWYlQ</a:t>
            </a:r>
            <a:endParaRPr lang="pl-PL" dirty="0">
              <a:solidFill>
                <a:srgbClr val="92D050"/>
              </a:solidFill>
              <a:latin typeface="Roboto" panose="020B0604020202020204" charset="0"/>
              <a:ea typeface="Roboto" panose="020B0604020202020204" charset="0"/>
              <a:cs typeface="Roboto" panose="020B0604020202020204" charset="0"/>
            </a:endParaRPr>
          </a:p>
          <a:p>
            <a:pPr marL="0" indent="0">
              <a:buNone/>
            </a:pPr>
            <a:endParaRPr lang="pl-PL" dirty="0"/>
          </a:p>
        </p:txBody>
      </p:sp>
      <p:pic>
        <p:nvPicPr>
          <p:cNvPr id="1536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79837" y="4941168"/>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079315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74A56EC-A629-BDA3-781E-E28A3DEADA8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863D28CA-70EF-F8C3-7291-CC690CD5068D}"/>
              </a:ext>
            </a:extLst>
          </p:cNvPr>
          <p:cNvSpPr>
            <a:spLocks noGrp="1"/>
          </p:cNvSpPr>
          <p:nvPr>
            <p:ph type="title"/>
          </p:nvPr>
        </p:nvSpPr>
        <p:spPr>
          <a:xfrm>
            <a:off x="0" y="418653"/>
            <a:ext cx="9144000" cy="922115"/>
          </a:xfrm>
          <a:solidFill>
            <a:srgbClr val="2D8EC2"/>
          </a:solidFill>
        </p:spPr>
        <p:txBody>
          <a:bodyPr>
            <a:normAutofit/>
          </a:bodyPr>
          <a:lstStyle/>
          <a:p>
            <a:r>
              <a:rPr lang="pl-PL" sz="3200" b="1" dirty="0">
                <a:solidFill>
                  <a:prstClr val="white"/>
                </a:solidFill>
                <a:latin typeface="Roboto" panose="02000000000000000000" pitchFamily="2" charset="0"/>
                <a:ea typeface="Roboto" panose="02000000000000000000" pitchFamily="2" charset="0"/>
                <a:cs typeface="Roboto" panose="02000000000000000000" pitchFamily="2" charset="0"/>
              </a:rPr>
              <a:t>Sygnały ostrzegawcze kryzysu samobójczego</a:t>
            </a:r>
            <a:endParaRPr lang="pl-PL" sz="32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5B0F06F7-FFBF-8416-F65B-2C45B11DF985}"/>
              </a:ext>
            </a:extLst>
          </p:cNvPr>
          <p:cNvSpPr>
            <a:spLocks noGrp="1"/>
          </p:cNvSpPr>
          <p:nvPr>
            <p:ph idx="1"/>
          </p:nvPr>
        </p:nvSpPr>
        <p:spPr>
          <a:xfrm>
            <a:off x="107504" y="1412776"/>
            <a:ext cx="8856984" cy="4320480"/>
          </a:xfrm>
        </p:spPr>
        <p:txBody>
          <a:bodyPr>
            <a:normAutofit fontScale="92500" lnSpcReduction="20000"/>
          </a:bodyPr>
          <a:lstStyle/>
          <a:p>
            <a:pPr marL="0" lvl="0" indent="0">
              <a:buNone/>
            </a:pPr>
            <a:r>
              <a:rPr lang="pl-PL" sz="1800" dirty="0">
                <a:solidFill>
                  <a:prstClr val="black"/>
                </a:solidFill>
                <a:latin typeface="Roboto" panose="020B0604020202020204" charset="0"/>
                <a:ea typeface="Roboto" panose="020B0604020202020204" charset="0"/>
                <a:cs typeface="Roboto" panose="020B0604020202020204" charset="0"/>
              </a:rPr>
              <a:t>Należy zwróć uwagę na wypowiedzi typu: </a:t>
            </a:r>
          </a:p>
          <a:p>
            <a:pPr marL="0" lvl="0" indent="0">
              <a:buNone/>
            </a:pPr>
            <a:endParaRPr lang="pl-PL" sz="1800" dirty="0">
              <a:solidFill>
                <a:prstClr val="black"/>
              </a:solidFill>
              <a:latin typeface="Roboto" panose="020B0604020202020204" charset="0"/>
              <a:ea typeface="Roboto" panose="020B0604020202020204" charset="0"/>
              <a:cs typeface="Roboto" panose="020B0604020202020204" charset="0"/>
            </a:endParaRPr>
          </a:p>
          <a:p>
            <a:pPr lvl="0"/>
            <a:r>
              <a:rPr lang="pl-PL" sz="1800" dirty="0">
                <a:solidFill>
                  <a:prstClr val="black"/>
                </a:solidFill>
                <a:latin typeface="Roboto" panose="020B0604020202020204" charset="0"/>
                <a:ea typeface="Roboto" panose="020B0604020202020204" charset="0"/>
                <a:cs typeface="Roboto" panose="020B0604020202020204" charset="0"/>
              </a:rPr>
              <a:t>Nie ma dla mnie żadnej nadziei.</a:t>
            </a:r>
          </a:p>
          <a:p>
            <a:pPr lvl="0"/>
            <a:r>
              <a:rPr lang="pl-PL" sz="1800" dirty="0">
                <a:solidFill>
                  <a:prstClr val="black"/>
                </a:solidFill>
                <a:latin typeface="Roboto" panose="020B0604020202020204" charset="0"/>
                <a:ea typeface="Roboto" panose="020B0604020202020204" charset="0"/>
                <a:cs typeface="Roboto" panose="020B0604020202020204" charset="0"/>
              </a:rPr>
              <a:t>Jestem w potrzasku.</a:t>
            </a:r>
          </a:p>
          <a:p>
            <a:pPr lvl="0"/>
            <a:r>
              <a:rPr lang="pl-PL" sz="1800" dirty="0">
                <a:solidFill>
                  <a:prstClr val="black"/>
                </a:solidFill>
                <a:latin typeface="Roboto" panose="020B0604020202020204" charset="0"/>
                <a:ea typeface="Roboto" panose="020B0604020202020204" charset="0"/>
                <a:cs typeface="Roboto" panose="020B0604020202020204" charset="0"/>
              </a:rPr>
              <a:t>Jestem gorszy od innych i przez to nie potrafię poradzić sobie z moimi problemami.</a:t>
            </a:r>
          </a:p>
          <a:p>
            <a:pPr lvl="0"/>
            <a:r>
              <a:rPr lang="pl-PL" sz="1800" dirty="0">
                <a:solidFill>
                  <a:prstClr val="black"/>
                </a:solidFill>
                <a:latin typeface="Roboto" panose="020B0604020202020204" charset="0"/>
                <a:ea typeface="Roboto" panose="020B0604020202020204" charset="0"/>
                <a:cs typeface="Roboto" panose="020B0604020202020204" charset="0"/>
              </a:rPr>
              <a:t>To, co wcześniej mnie cieszyło, co było dla mnie ważne,</a:t>
            </a:r>
          </a:p>
          <a:p>
            <a:pPr lvl="0"/>
            <a:r>
              <a:rPr lang="pl-PL" sz="1800" dirty="0">
                <a:solidFill>
                  <a:prstClr val="black"/>
                </a:solidFill>
                <a:latin typeface="Roboto" panose="020B0604020202020204" charset="0"/>
                <a:ea typeface="Roboto" panose="020B0604020202020204" charset="0"/>
                <a:cs typeface="Roboto" panose="020B0604020202020204" charset="0"/>
              </a:rPr>
              <a:t>nie znaczy już nic.</a:t>
            </a:r>
          </a:p>
          <a:p>
            <a:pPr lvl="0"/>
            <a:r>
              <a:rPr lang="pl-PL" sz="1800" dirty="0">
                <a:solidFill>
                  <a:prstClr val="black"/>
                </a:solidFill>
                <a:latin typeface="Roboto" panose="020B0604020202020204" charset="0"/>
                <a:ea typeface="Roboto" panose="020B0604020202020204" charset="0"/>
                <a:cs typeface="Roboto" panose="020B0604020202020204" charset="0"/>
              </a:rPr>
              <a:t>Kiedyś myślałem tylko o spotkaniach ze znajomymi, teraz nie</a:t>
            </a:r>
          </a:p>
          <a:p>
            <a:pPr lvl="0"/>
            <a:r>
              <a:rPr lang="pl-PL" sz="1800" dirty="0">
                <a:solidFill>
                  <a:prstClr val="black"/>
                </a:solidFill>
                <a:latin typeface="Roboto" panose="020B0604020202020204" charset="0"/>
                <a:ea typeface="Roboto" panose="020B0604020202020204" charset="0"/>
                <a:cs typeface="Roboto" panose="020B0604020202020204" charset="0"/>
              </a:rPr>
              <a:t>mogę zmusić się do wyjścia. Męczy mnie każda minuta spędzona z innymi.</a:t>
            </a:r>
          </a:p>
          <a:p>
            <a:pPr lvl="0"/>
            <a:r>
              <a:rPr lang="pl-PL" sz="1800" dirty="0">
                <a:solidFill>
                  <a:prstClr val="black"/>
                </a:solidFill>
                <a:latin typeface="Roboto" panose="020B0604020202020204" charset="0"/>
                <a:ea typeface="Roboto" panose="020B0604020202020204" charset="0"/>
                <a:cs typeface="Roboto" panose="020B0604020202020204" charset="0"/>
              </a:rPr>
              <a:t>Nikt mnie nie rozumie.</a:t>
            </a:r>
          </a:p>
          <a:p>
            <a:pPr lvl="0"/>
            <a:r>
              <a:rPr lang="pl-PL" sz="1800" dirty="0">
                <a:solidFill>
                  <a:prstClr val="black"/>
                </a:solidFill>
                <a:latin typeface="Roboto" panose="020B0604020202020204" charset="0"/>
                <a:ea typeface="Roboto" panose="020B0604020202020204" charset="0"/>
                <a:cs typeface="Roboto" panose="020B0604020202020204" charset="0"/>
              </a:rPr>
              <a:t>Jestem całkiem sama.</a:t>
            </a:r>
          </a:p>
          <a:p>
            <a:pPr lvl="0"/>
            <a:r>
              <a:rPr lang="pl-PL" sz="1800" dirty="0">
                <a:solidFill>
                  <a:prstClr val="black"/>
                </a:solidFill>
                <a:latin typeface="Roboto" panose="020B0604020202020204" charset="0"/>
                <a:ea typeface="Roboto" panose="020B0604020202020204" charset="0"/>
                <a:cs typeface="Roboto" panose="020B0604020202020204" charset="0"/>
              </a:rPr>
              <a:t>Ludzie mnie złoszczą.</a:t>
            </a:r>
          </a:p>
          <a:p>
            <a:pPr lvl="0"/>
            <a:r>
              <a:rPr lang="pl-PL" sz="1800" dirty="0">
                <a:solidFill>
                  <a:prstClr val="black"/>
                </a:solidFill>
                <a:latin typeface="Roboto" panose="020B0604020202020204" charset="0"/>
                <a:ea typeface="Roboto" panose="020B0604020202020204" charset="0"/>
                <a:cs typeface="Roboto" panose="020B0604020202020204" charset="0"/>
              </a:rPr>
              <a:t>Mam ochotę go uderzyć.</a:t>
            </a:r>
          </a:p>
          <a:p>
            <a:pPr lvl="0"/>
            <a:r>
              <a:rPr lang="pl-PL" sz="1800" dirty="0">
                <a:solidFill>
                  <a:prstClr val="black"/>
                </a:solidFill>
                <a:latin typeface="Roboto" panose="020B0604020202020204" charset="0"/>
                <a:ea typeface="Roboto" panose="020B0604020202020204" charset="0"/>
                <a:cs typeface="Roboto" panose="020B0604020202020204" charset="0"/>
              </a:rPr>
              <a:t>Tnę się, żeby na chwilę zapomnieć o myślach samobójczych.</a:t>
            </a:r>
          </a:p>
          <a:p>
            <a:pPr lvl="0"/>
            <a:r>
              <a:rPr lang="pl-PL" sz="1800" dirty="0">
                <a:solidFill>
                  <a:prstClr val="black"/>
                </a:solidFill>
                <a:latin typeface="Roboto" panose="020B0604020202020204" charset="0"/>
                <a:ea typeface="Roboto" panose="020B0604020202020204" charset="0"/>
                <a:cs typeface="Roboto" panose="020B0604020202020204" charset="0"/>
              </a:rPr>
              <a:t>Wszystkim będzie lepiej beze mnie.</a:t>
            </a:r>
          </a:p>
          <a:p>
            <a:pPr lvl="0"/>
            <a:r>
              <a:rPr lang="pl-PL" sz="1800" dirty="0">
                <a:solidFill>
                  <a:prstClr val="black"/>
                </a:solidFill>
                <a:latin typeface="Roboto" panose="020B0604020202020204" charset="0"/>
                <a:ea typeface="Roboto" panose="020B0604020202020204" charset="0"/>
                <a:cs typeface="Roboto" panose="020B0604020202020204" charset="0"/>
              </a:rPr>
              <a:t>Nie mam już siły dalej walczyć, śmierć przyniesie mi ulgę.</a:t>
            </a:r>
          </a:p>
          <a:p>
            <a:pPr marL="0" indent="0">
              <a:buNone/>
            </a:pPr>
            <a:endParaRPr lang="pl-PL"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1920" y="5703471"/>
            <a:ext cx="1080195" cy="648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85082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74A56EC-A629-BDA3-781E-E28A3DEADA8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863D28CA-70EF-F8C3-7291-CC690CD5068D}"/>
              </a:ext>
            </a:extLst>
          </p:cNvPr>
          <p:cNvSpPr>
            <a:spLocks noGrp="1"/>
          </p:cNvSpPr>
          <p:nvPr>
            <p:ph type="title"/>
          </p:nvPr>
        </p:nvSpPr>
        <p:spPr>
          <a:xfrm>
            <a:off x="0" y="418653"/>
            <a:ext cx="9144000" cy="1292695"/>
          </a:xfrm>
          <a:solidFill>
            <a:srgbClr val="2D8EC2"/>
          </a:solidFill>
        </p:spPr>
        <p:txBody>
          <a:bodyPr>
            <a:normAutofit/>
          </a:bodyPr>
          <a:lstStyle/>
          <a:p>
            <a:r>
              <a:rPr lang="pl-PL" b="1" dirty="0">
                <a:solidFill>
                  <a:prstClr val="white"/>
                </a:solidFill>
                <a:latin typeface="Roboto" panose="02000000000000000000" pitchFamily="2" charset="0"/>
                <a:ea typeface="Roboto" panose="02000000000000000000" pitchFamily="2" charset="0"/>
                <a:cs typeface="Roboto" panose="02000000000000000000" pitchFamily="2" charset="0"/>
              </a:rPr>
              <a:t>Samookaleczenia</a:t>
            </a:r>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5B0F06F7-FFBF-8416-F65B-2C45B11DF985}"/>
              </a:ext>
            </a:extLst>
          </p:cNvPr>
          <p:cNvSpPr>
            <a:spLocks noGrp="1"/>
          </p:cNvSpPr>
          <p:nvPr>
            <p:ph idx="1"/>
          </p:nvPr>
        </p:nvSpPr>
        <p:spPr>
          <a:xfrm>
            <a:off x="107504" y="1700808"/>
            <a:ext cx="8928992" cy="4320480"/>
          </a:xfrm>
        </p:spPr>
        <p:txBody>
          <a:bodyPr>
            <a:normAutofit fontScale="92500"/>
          </a:bodyPr>
          <a:lstStyle/>
          <a:p>
            <a:pPr lvl="0" algn="just"/>
            <a:r>
              <a:rPr lang="pl-PL" sz="2200" dirty="0">
                <a:solidFill>
                  <a:prstClr val="black"/>
                </a:solidFill>
                <a:latin typeface="Roboto" panose="020B0604020202020204" charset="0"/>
                <a:ea typeface="Roboto" panose="020B0604020202020204" charset="0"/>
                <a:cs typeface="Roboto" panose="020B0604020202020204" charset="0"/>
              </a:rPr>
              <a:t>To zamierzone, przeprowadzone z własnej woli i stanowiące niewielkie zagrożenie życia uszkodzenie swojego ciała. Takie uszkodzenie nie jest akceptowane społecznie, bywa dokonane w celu zmniejszenia dyskomfortu psychicznego lub/i zakomunikowania o nim. </a:t>
            </a:r>
          </a:p>
          <a:p>
            <a:pPr lvl="0" algn="just"/>
            <a:r>
              <a:rPr lang="pl-PL" sz="2200" dirty="0">
                <a:solidFill>
                  <a:prstClr val="black"/>
                </a:solidFill>
                <a:latin typeface="Roboto" panose="020B0604020202020204" charset="0"/>
                <a:ea typeface="Roboto" panose="020B0604020202020204" charset="0"/>
                <a:cs typeface="Roboto" panose="020B0604020202020204" charset="0"/>
              </a:rPr>
              <a:t>Samouszkodzenie jest pozbawione intencji samobójczej. Nastolatek często mówi „chciałem poczuć się lepiej, było mi źle, nie radziłem sobie”. </a:t>
            </a:r>
          </a:p>
          <a:p>
            <a:pPr lvl="0" algn="just"/>
            <a:r>
              <a:rPr lang="pl-PL" sz="2200" dirty="0">
                <a:solidFill>
                  <a:prstClr val="black"/>
                </a:solidFill>
                <a:latin typeface="Roboto" panose="020B0604020202020204" charset="0"/>
                <a:ea typeface="Roboto" panose="020B0604020202020204" charset="0"/>
                <a:cs typeface="Roboto" panose="020B0604020202020204" charset="0"/>
              </a:rPr>
              <a:t>W ciągu ostatnich 15 lat to zjawisko pojawia się częściej wśród młodych ludzi, może dotyczyć nawet osób poniżej 12 roku życia. </a:t>
            </a:r>
          </a:p>
          <a:p>
            <a:pPr lvl="0" algn="just"/>
            <a:r>
              <a:rPr lang="pl-PL" sz="2200" dirty="0">
                <a:solidFill>
                  <a:prstClr val="black"/>
                </a:solidFill>
                <a:latin typeface="Roboto" panose="020B0604020202020204" charset="0"/>
                <a:ea typeface="Roboto" panose="020B0604020202020204" charset="0"/>
                <a:cs typeface="Roboto" panose="020B0604020202020204" charset="0"/>
              </a:rPr>
              <a:t>Podjęcie takiego działania może wynikać z trendu, który pojawi się w grupie odniesienia, treści znalezionych w Internecie. </a:t>
            </a:r>
          </a:p>
          <a:p>
            <a:pPr lvl="0" algn="just"/>
            <a:r>
              <a:rPr lang="pl-PL" sz="2200" dirty="0">
                <a:solidFill>
                  <a:prstClr val="black"/>
                </a:solidFill>
                <a:latin typeface="Roboto" panose="020B0604020202020204" charset="0"/>
                <a:ea typeface="Roboto" panose="020B0604020202020204" charset="0"/>
                <a:cs typeface="Roboto" panose="020B0604020202020204" charset="0"/>
              </a:rPr>
              <a:t>Zawsze świadczy ono o dużej sile negatywnych emocji i trudności z przeżywaniem swoich emocji.</a:t>
            </a:r>
          </a:p>
          <a:p>
            <a:pPr marL="0" lvl="0" indent="0" algn="ctr">
              <a:buNone/>
            </a:pPr>
            <a:endParaRPr lang="pl-PL" sz="2200" dirty="0">
              <a:solidFill>
                <a:prstClr val="black"/>
              </a:solidFill>
              <a:latin typeface="Roboto Condensed" panose="02000000000000000000" pitchFamily="2" charset="0"/>
              <a:ea typeface="Roboto Condensed" panose="02000000000000000000" pitchFamily="2" charset="0"/>
              <a:cs typeface="Roboto Condensed" panose="02000000000000000000" pitchFamily="2" charset="0"/>
            </a:endParaRPr>
          </a:p>
          <a:p>
            <a:pPr marL="0" indent="0">
              <a:buNone/>
            </a:pPr>
            <a:endParaRPr lang="pl-PL"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9836" y="5704300"/>
            <a:ext cx="1296219" cy="777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709912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74A56EC-A629-BDA3-781E-E28A3DEADA8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863D28CA-70EF-F8C3-7291-CC690CD5068D}"/>
              </a:ext>
            </a:extLst>
          </p:cNvPr>
          <p:cNvSpPr>
            <a:spLocks noGrp="1"/>
          </p:cNvSpPr>
          <p:nvPr>
            <p:ph type="title"/>
          </p:nvPr>
        </p:nvSpPr>
        <p:spPr>
          <a:xfrm>
            <a:off x="0" y="418653"/>
            <a:ext cx="9144000" cy="1292695"/>
          </a:xfrm>
          <a:solidFill>
            <a:srgbClr val="2D8EC2"/>
          </a:solidFill>
        </p:spPr>
        <p:txBody>
          <a:bodyPr>
            <a:normAutofit/>
          </a:bodyPr>
          <a:lstStyle/>
          <a:p>
            <a:r>
              <a:rPr lang="pl-PL" b="1" dirty="0">
                <a:solidFill>
                  <a:prstClr val="white"/>
                </a:solidFill>
                <a:latin typeface="Roboto" panose="02000000000000000000" pitchFamily="2" charset="0"/>
                <a:ea typeface="Roboto" panose="02000000000000000000" pitchFamily="2" charset="0"/>
                <a:cs typeface="Roboto" panose="02000000000000000000" pitchFamily="2" charset="0"/>
              </a:rPr>
              <a:t>Czego nie mówić</a:t>
            </a:r>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5B0F06F7-FFBF-8416-F65B-2C45B11DF985}"/>
              </a:ext>
            </a:extLst>
          </p:cNvPr>
          <p:cNvSpPr>
            <a:spLocks noGrp="1"/>
          </p:cNvSpPr>
          <p:nvPr>
            <p:ph idx="1"/>
          </p:nvPr>
        </p:nvSpPr>
        <p:spPr>
          <a:xfrm>
            <a:off x="251520" y="1772816"/>
            <a:ext cx="8712968" cy="4248472"/>
          </a:xfrm>
        </p:spPr>
        <p:txBody>
          <a:bodyPr>
            <a:normAutofit fontScale="92500" lnSpcReduction="20000"/>
          </a:bodyPr>
          <a:lstStyle/>
          <a:p>
            <a:pPr marL="0" lvl="0" indent="0">
              <a:buNone/>
            </a:pPr>
            <a:r>
              <a:rPr lang="pl-PL" sz="2200" dirty="0">
                <a:solidFill>
                  <a:prstClr val="black"/>
                </a:solidFill>
                <a:latin typeface="Roboto Condensed" panose="02000000000000000000" pitchFamily="2" charset="0"/>
                <a:ea typeface="Roboto Condensed" panose="02000000000000000000" pitchFamily="2" charset="0"/>
                <a:cs typeface="Roboto Condensed" panose="02000000000000000000" pitchFamily="2" charset="0"/>
              </a:rPr>
              <a:t> </a:t>
            </a:r>
            <a:r>
              <a:rPr lang="pl-PL" sz="2200" dirty="0">
                <a:solidFill>
                  <a:prstClr val="black"/>
                </a:solidFill>
                <a:latin typeface="Roboto" panose="020B0604020202020204" charset="0"/>
                <a:ea typeface="Roboto" panose="020B0604020202020204" charset="0"/>
                <a:cs typeface="Roboto" panose="020B0604020202020204" charset="0"/>
              </a:rPr>
              <a:t>„Weź się w garść”„.</a:t>
            </a:r>
          </a:p>
          <a:p>
            <a:pPr marL="0" lvl="0" indent="0">
              <a:buNone/>
            </a:pPr>
            <a:r>
              <a:rPr lang="pl-PL" sz="2200" dirty="0">
                <a:solidFill>
                  <a:prstClr val="black"/>
                </a:solidFill>
                <a:latin typeface="Roboto" panose="020B0604020202020204" charset="0"/>
                <a:ea typeface="Roboto" panose="020B0604020202020204" charset="0"/>
                <a:cs typeface="Roboto" panose="020B0604020202020204" charset="0"/>
              </a:rPr>
              <a:t> „Musisz się z tego otrząsnąć”.</a:t>
            </a:r>
          </a:p>
          <a:p>
            <a:pPr marL="0" lvl="0" indent="0">
              <a:buNone/>
            </a:pPr>
            <a:r>
              <a:rPr lang="pl-PL" sz="2200" dirty="0">
                <a:solidFill>
                  <a:prstClr val="black"/>
                </a:solidFill>
                <a:latin typeface="Roboto" panose="020B0604020202020204" charset="0"/>
                <a:ea typeface="Roboto" panose="020B0604020202020204" charset="0"/>
                <a:cs typeface="Roboto" panose="020B0604020202020204" charset="0"/>
              </a:rPr>
              <a:t> „Gdybyś regularnie ćwiczył, np.: jogę, przeszłyby ci złe nastroje”.</a:t>
            </a:r>
          </a:p>
          <a:p>
            <a:pPr marL="0" lvl="0" indent="0">
              <a:buNone/>
            </a:pPr>
            <a:r>
              <a:rPr lang="pl-PL" sz="2200" dirty="0">
                <a:solidFill>
                  <a:prstClr val="black"/>
                </a:solidFill>
                <a:latin typeface="Roboto" panose="020B0604020202020204" charset="0"/>
                <a:ea typeface="Roboto" panose="020B0604020202020204" charset="0"/>
                <a:cs typeface="Roboto" panose="020B0604020202020204" charset="0"/>
              </a:rPr>
              <a:t> „Zmobilizuj się do działania”.</a:t>
            </a:r>
          </a:p>
          <a:p>
            <a:pPr marL="0" lvl="0" indent="0">
              <a:buNone/>
            </a:pPr>
            <a:r>
              <a:rPr lang="pl-PL" sz="2200" dirty="0">
                <a:solidFill>
                  <a:prstClr val="black"/>
                </a:solidFill>
                <a:latin typeface="Roboto" panose="020B0604020202020204" charset="0"/>
                <a:ea typeface="Roboto" panose="020B0604020202020204" charset="0"/>
                <a:cs typeface="Roboto" panose="020B0604020202020204" charset="0"/>
              </a:rPr>
              <a:t> „Za szybko się poddajesz”.</a:t>
            </a:r>
          </a:p>
          <a:p>
            <a:pPr marL="0" lvl="0" indent="0">
              <a:buNone/>
            </a:pPr>
            <a:r>
              <a:rPr lang="pl-PL" sz="2200" dirty="0">
                <a:solidFill>
                  <a:prstClr val="black"/>
                </a:solidFill>
                <a:latin typeface="Roboto" panose="020B0604020202020204" charset="0"/>
                <a:ea typeface="Roboto" panose="020B0604020202020204" charset="0"/>
                <a:cs typeface="Roboto" panose="020B0604020202020204" charset="0"/>
              </a:rPr>
              <a:t> „Postaraj się żyć normalnie”.</a:t>
            </a:r>
          </a:p>
          <a:p>
            <a:pPr marL="0" lvl="0" indent="0">
              <a:buNone/>
            </a:pPr>
            <a:r>
              <a:rPr lang="pl-PL" sz="2200" dirty="0">
                <a:solidFill>
                  <a:prstClr val="black"/>
                </a:solidFill>
                <a:latin typeface="Roboto" panose="020B0604020202020204" charset="0"/>
                <a:ea typeface="Roboto" panose="020B0604020202020204" charset="0"/>
                <a:cs typeface="Roboto" panose="020B0604020202020204" charset="0"/>
              </a:rPr>
              <a:t> „Kiedyś potrafiłaś cieszyć się życiem. Wyjdź do ludzi”.</a:t>
            </a:r>
          </a:p>
          <a:p>
            <a:pPr marL="0" lvl="0" indent="0">
              <a:buNone/>
            </a:pPr>
            <a:r>
              <a:rPr lang="pl-PL" sz="2200" dirty="0">
                <a:solidFill>
                  <a:prstClr val="black"/>
                </a:solidFill>
                <a:latin typeface="Roboto" panose="020B0604020202020204" charset="0"/>
                <a:ea typeface="Roboto" panose="020B0604020202020204" charset="0"/>
                <a:cs typeface="Roboto" panose="020B0604020202020204" charset="0"/>
              </a:rPr>
              <a:t> „Co ty znowu taki smutny?”.</a:t>
            </a:r>
          </a:p>
          <a:p>
            <a:pPr marL="0" lvl="0" indent="0">
              <a:buNone/>
            </a:pPr>
            <a:r>
              <a:rPr lang="pl-PL" sz="2200" dirty="0">
                <a:solidFill>
                  <a:prstClr val="black"/>
                </a:solidFill>
                <a:latin typeface="Roboto" panose="020B0604020202020204" charset="0"/>
                <a:ea typeface="Roboto" panose="020B0604020202020204" charset="0"/>
                <a:cs typeface="Roboto" panose="020B0604020202020204" charset="0"/>
              </a:rPr>
              <a:t> „Inni mają gorzej”.</a:t>
            </a:r>
          </a:p>
          <a:p>
            <a:pPr marL="0" lvl="0" indent="0">
              <a:buNone/>
            </a:pPr>
            <a:r>
              <a:rPr lang="pl-PL" sz="2200" dirty="0">
                <a:solidFill>
                  <a:prstClr val="black"/>
                </a:solidFill>
                <a:latin typeface="Roboto" panose="020B0604020202020204" charset="0"/>
                <a:ea typeface="Roboto" panose="020B0604020202020204" charset="0"/>
                <a:cs typeface="Roboto" panose="020B0604020202020204" charset="0"/>
              </a:rPr>
              <a:t> „Wiecznie masz problem”.</a:t>
            </a:r>
          </a:p>
          <a:p>
            <a:pPr marL="0" lvl="0" indent="0">
              <a:buNone/>
            </a:pPr>
            <a:r>
              <a:rPr lang="pl-PL" sz="2200" dirty="0">
                <a:solidFill>
                  <a:prstClr val="black"/>
                </a:solidFill>
                <a:latin typeface="Roboto" panose="020B0604020202020204" charset="0"/>
                <a:ea typeface="Roboto" panose="020B0604020202020204" charset="0"/>
                <a:cs typeface="Roboto" panose="020B0604020202020204" charset="0"/>
              </a:rPr>
              <a:t> „Każdy czasem ma gorszy dzień”.</a:t>
            </a:r>
          </a:p>
          <a:p>
            <a:pPr marL="0" lvl="0" indent="0">
              <a:buNone/>
            </a:pPr>
            <a:r>
              <a:rPr lang="pl-PL" sz="2200" dirty="0">
                <a:solidFill>
                  <a:prstClr val="black"/>
                </a:solidFill>
                <a:latin typeface="Roboto" panose="020B0604020202020204" charset="0"/>
                <a:ea typeface="Roboto" panose="020B0604020202020204" charset="0"/>
                <a:cs typeface="Roboto" panose="020B0604020202020204" charset="0"/>
              </a:rPr>
              <a:t> „Myśl pozytywnie”.</a:t>
            </a:r>
          </a:p>
          <a:p>
            <a:pPr marL="0" lvl="0" indent="0">
              <a:buNone/>
            </a:pPr>
            <a:r>
              <a:rPr lang="pl-PL" sz="2200" dirty="0">
                <a:solidFill>
                  <a:prstClr val="black"/>
                </a:solidFill>
                <a:latin typeface="Roboto" panose="020B0604020202020204" charset="0"/>
                <a:ea typeface="Roboto" panose="020B0604020202020204" charset="0"/>
                <a:cs typeface="Roboto" panose="020B0604020202020204" charset="0"/>
              </a:rPr>
              <a:t> „Wiem, co czujesz”. </a:t>
            </a:r>
          </a:p>
          <a:p>
            <a:pPr marL="0" indent="0">
              <a:buNone/>
            </a:pPr>
            <a:endParaRPr lang="pl-PL"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1489" y="5725910"/>
            <a:ext cx="1224211" cy="734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52637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74A56EC-A629-BDA3-781E-E28A3DEADA8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863D28CA-70EF-F8C3-7291-CC690CD5068D}"/>
              </a:ext>
            </a:extLst>
          </p:cNvPr>
          <p:cNvSpPr>
            <a:spLocks noGrp="1"/>
          </p:cNvSpPr>
          <p:nvPr>
            <p:ph type="title"/>
          </p:nvPr>
        </p:nvSpPr>
        <p:spPr>
          <a:xfrm>
            <a:off x="0" y="418653"/>
            <a:ext cx="9144000" cy="850107"/>
          </a:xfrm>
          <a:solidFill>
            <a:srgbClr val="2D8EC2"/>
          </a:solidFill>
        </p:spPr>
        <p:txBody>
          <a:bodyPr>
            <a:normAutofit/>
          </a:bodyPr>
          <a:lstStyle/>
          <a:p>
            <a:r>
              <a:rPr lang="pl-PL" sz="2800" b="1" dirty="0">
                <a:solidFill>
                  <a:prstClr val="white"/>
                </a:solidFill>
                <a:latin typeface="Roboto" panose="02000000000000000000" pitchFamily="2" charset="0"/>
                <a:ea typeface="Roboto" panose="02000000000000000000" pitchFamily="2" charset="0"/>
                <a:cs typeface="Roboto" panose="02000000000000000000" pitchFamily="2" charset="0"/>
              </a:rPr>
              <a:t>Jak rozmawiać z dzieckiem w kryzysie samobójczym</a:t>
            </a:r>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5B0F06F7-FFBF-8416-F65B-2C45B11DF985}"/>
              </a:ext>
            </a:extLst>
          </p:cNvPr>
          <p:cNvSpPr>
            <a:spLocks noGrp="1"/>
          </p:cNvSpPr>
          <p:nvPr>
            <p:ph idx="1"/>
          </p:nvPr>
        </p:nvSpPr>
        <p:spPr>
          <a:xfrm>
            <a:off x="107504" y="1340768"/>
            <a:ext cx="8928992" cy="4608512"/>
          </a:xfrm>
        </p:spPr>
        <p:txBody>
          <a:bodyPr>
            <a:normAutofit/>
          </a:bodyPr>
          <a:lstStyle/>
          <a:p>
            <a:pPr marL="514350" lvl="0" indent="-514350">
              <a:buFont typeface="Arial" pitchFamily="34" charset="0"/>
              <a:buAutoNum type="arabicPeriod"/>
            </a:pPr>
            <a:r>
              <a:rPr lang="pl-PL" sz="2200" dirty="0">
                <a:solidFill>
                  <a:prstClr val="black"/>
                </a:solidFill>
                <a:latin typeface="Roboto" panose="020B0604020202020204" charset="0"/>
                <a:ea typeface="Roboto" panose="020B0604020202020204" charset="0"/>
                <a:cs typeface="Roboto" panose="020B0604020202020204" charset="0"/>
              </a:rPr>
              <a:t>Powiedz uczniowi o tym, co zaobserwowałaś (jakie wywołało to u Ciebie emocje) i zachęć do rozmowy</a:t>
            </a:r>
          </a:p>
          <a:p>
            <a:pPr marL="514350" lvl="0" indent="-514350">
              <a:buFont typeface="Arial" pitchFamily="34" charset="0"/>
              <a:buAutoNum type="arabicPeriod"/>
            </a:pPr>
            <a:endParaRPr lang="pl-PL" sz="2200" dirty="0">
              <a:solidFill>
                <a:prstClr val="black"/>
              </a:solidFill>
              <a:latin typeface="Roboto" panose="020B0604020202020204" charset="0"/>
              <a:ea typeface="Roboto" panose="020B0604020202020204" charset="0"/>
              <a:cs typeface="Roboto" panose="020B0604020202020204" charset="0"/>
            </a:endParaRPr>
          </a:p>
          <a:p>
            <a:pPr marL="514350" lvl="0" indent="-514350">
              <a:buFont typeface="Arial" pitchFamily="34" charset="0"/>
              <a:buAutoNum type="arabicPeriod"/>
            </a:pPr>
            <a:r>
              <a:rPr lang="pl-PL" sz="2200" dirty="0">
                <a:solidFill>
                  <a:prstClr val="black"/>
                </a:solidFill>
                <a:latin typeface="Roboto" panose="020B0604020202020204" charset="0"/>
                <a:ea typeface="Roboto" panose="020B0604020202020204" charset="0"/>
                <a:cs typeface="Roboto" panose="020B0604020202020204" charset="0"/>
              </a:rPr>
              <a:t>Zadawaj konkretne i bezpośrednie pytania </a:t>
            </a:r>
          </a:p>
          <a:p>
            <a:pPr marL="0" lvl="0" indent="0">
              <a:buNone/>
            </a:pPr>
            <a:endParaRPr lang="pl-PL" sz="2200" dirty="0">
              <a:solidFill>
                <a:prstClr val="black"/>
              </a:solidFill>
              <a:latin typeface="Roboto" panose="020B0604020202020204" charset="0"/>
              <a:ea typeface="Roboto" panose="020B0604020202020204" charset="0"/>
              <a:cs typeface="Roboto" panose="020B0604020202020204" charset="0"/>
            </a:endParaRPr>
          </a:p>
          <a:p>
            <a:pPr lvl="0">
              <a:buFont typeface="Wingdings" panose="05000000000000000000" pitchFamily="2" charset="2"/>
              <a:buChar char="ü"/>
            </a:pPr>
            <a:r>
              <a:rPr lang="pl-PL" sz="2200" dirty="0">
                <a:solidFill>
                  <a:prstClr val="black"/>
                </a:solidFill>
                <a:latin typeface="Roboto" panose="020B0604020202020204" charset="0"/>
                <a:ea typeface="Roboto" panose="020B0604020202020204" charset="0"/>
                <a:cs typeface="Roboto" panose="020B0604020202020204" charset="0"/>
              </a:rPr>
              <a:t>Od jakiego czasu towarzyszą Ci myśli samobójcze?</a:t>
            </a:r>
          </a:p>
          <a:p>
            <a:pPr lvl="0">
              <a:buFont typeface="Wingdings" panose="05000000000000000000" pitchFamily="2" charset="2"/>
              <a:buChar char="ü"/>
            </a:pPr>
            <a:r>
              <a:rPr lang="pl-PL" sz="2200" dirty="0">
                <a:solidFill>
                  <a:prstClr val="black"/>
                </a:solidFill>
                <a:latin typeface="Roboto" panose="020B0604020202020204" charset="0"/>
                <a:ea typeface="Roboto" panose="020B0604020202020204" charset="0"/>
                <a:cs typeface="Roboto" panose="020B0604020202020204" charset="0"/>
              </a:rPr>
              <a:t>Jak często pojawiają się u Ciebie myśli o odebraniu sobie życia?</a:t>
            </a:r>
          </a:p>
          <a:p>
            <a:pPr lvl="0">
              <a:buFont typeface="Wingdings" panose="05000000000000000000" pitchFamily="2" charset="2"/>
              <a:buChar char="ü"/>
            </a:pPr>
            <a:r>
              <a:rPr lang="pl-PL" sz="2200" dirty="0">
                <a:solidFill>
                  <a:prstClr val="black"/>
                </a:solidFill>
                <a:latin typeface="Roboto" panose="020B0604020202020204" charset="0"/>
                <a:ea typeface="Roboto" panose="020B0604020202020204" charset="0"/>
                <a:cs typeface="Roboto" panose="020B0604020202020204" charset="0"/>
              </a:rPr>
              <a:t>Ile razy myślałeś/</a:t>
            </a:r>
            <a:r>
              <a:rPr lang="pl-PL" sz="2200" dirty="0" err="1">
                <a:solidFill>
                  <a:prstClr val="black"/>
                </a:solidFill>
                <a:latin typeface="Roboto" panose="020B0604020202020204" charset="0"/>
                <a:ea typeface="Roboto" panose="020B0604020202020204" charset="0"/>
                <a:cs typeface="Roboto" panose="020B0604020202020204" charset="0"/>
              </a:rPr>
              <a:t>aś</a:t>
            </a:r>
            <a:r>
              <a:rPr lang="pl-PL" sz="2200" dirty="0">
                <a:solidFill>
                  <a:prstClr val="black"/>
                </a:solidFill>
                <a:latin typeface="Roboto" panose="020B0604020202020204" charset="0"/>
                <a:ea typeface="Roboto" panose="020B0604020202020204" charset="0"/>
                <a:cs typeface="Roboto" panose="020B0604020202020204" charset="0"/>
              </a:rPr>
              <a:t> o tym w ciągu dnia, tygodnia, miesiąca itp.?</a:t>
            </a:r>
          </a:p>
          <a:p>
            <a:pPr lvl="0">
              <a:buFont typeface="Wingdings" panose="05000000000000000000" pitchFamily="2" charset="2"/>
              <a:buChar char="ü"/>
            </a:pPr>
            <a:r>
              <a:rPr lang="pl-PL" sz="2200" dirty="0">
                <a:solidFill>
                  <a:prstClr val="black"/>
                </a:solidFill>
                <a:latin typeface="Roboto" panose="020B0604020202020204" charset="0"/>
                <a:ea typeface="Roboto" panose="020B0604020202020204" charset="0"/>
                <a:cs typeface="Roboto" panose="020B0604020202020204" charset="0"/>
              </a:rPr>
              <a:t>Czy jesteś w stanie zatrzymać lub rozpraszać te myśli? </a:t>
            </a:r>
          </a:p>
          <a:p>
            <a:pPr lvl="0">
              <a:buFont typeface="Wingdings" panose="05000000000000000000" pitchFamily="2" charset="2"/>
              <a:buChar char="ü"/>
            </a:pPr>
            <a:r>
              <a:rPr lang="pl-PL" sz="2200" dirty="0">
                <a:solidFill>
                  <a:prstClr val="black"/>
                </a:solidFill>
                <a:latin typeface="Roboto" panose="020B0604020202020204" charset="0"/>
                <a:ea typeface="Roboto" panose="020B0604020202020204" charset="0"/>
                <a:cs typeface="Roboto" panose="020B0604020202020204" charset="0"/>
              </a:rPr>
              <a:t>Czy masz kontrolę nad myślami o odebraniu sobie życia?</a:t>
            </a:r>
          </a:p>
          <a:p>
            <a:pPr marL="0" indent="0">
              <a:buNone/>
            </a:pPr>
            <a:endParaRPr lang="pl-PL"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5752" y="5524694"/>
            <a:ext cx="1224211" cy="734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080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74A56EC-A629-BDA3-781E-E28A3DEADA8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863D28CA-70EF-F8C3-7291-CC690CD5068D}"/>
              </a:ext>
            </a:extLst>
          </p:cNvPr>
          <p:cNvSpPr>
            <a:spLocks noGrp="1"/>
          </p:cNvSpPr>
          <p:nvPr>
            <p:ph type="title"/>
          </p:nvPr>
        </p:nvSpPr>
        <p:spPr>
          <a:xfrm>
            <a:off x="0" y="418653"/>
            <a:ext cx="9144000" cy="922115"/>
          </a:xfrm>
          <a:solidFill>
            <a:srgbClr val="2D8EC2"/>
          </a:solidFill>
        </p:spPr>
        <p:txBody>
          <a:bodyPr>
            <a:normAutofit/>
          </a:bodyPr>
          <a:lstStyle/>
          <a:p>
            <a:r>
              <a:rPr lang="pl-PL" sz="2800" b="1" dirty="0">
                <a:solidFill>
                  <a:prstClr val="white"/>
                </a:solidFill>
                <a:latin typeface="Roboto" panose="02000000000000000000" pitchFamily="2" charset="0"/>
                <a:ea typeface="Roboto" panose="02000000000000000000" pitchFamily="2" charset="0"/>
                <a:cs typeface="Roboto" panose="02000000000000000000" pitchFamily="2" charset="0"/>
              </a:rPr>
              <a:t>Jak rozmawiać z dzieckiem w kryzysie samobójczym</a:t>
            </a:r>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5B0F06F7-FFBF-8416-F65B-2C45B11DF985}"/>
              </a:ext>
            </a:extLst>
          </p:cNvPr>
          <p:cNvSpPr>
            <a:spLocks noGrp="1"/>
          </p:cNvSpPr>
          <p:nvPr>
            <p:ph idx="1"/>
          </p:nvPr>
        </p:nvSpPr>
        <p:spPr>
          <a:xfrm>
            <a:off x="107504" y="1427584"/>
            <a:ext cx="8579296" cy="4464496"/>
          </a:xfrm>
        </p:spPr>
        <p:txBody>
          <a:bodyPr>
            <a:normAutofit fontScale="85000" lnSpcReduction="20000"/>
          </a:bodyPr>
          <a:lstStyle/>
          <a:p>
            <a:pPr marL="514350" lvl="0" indent="-514350">
              <a:buFont typeface="+mj-lt"/>
              <a:buAutoNum type="arabicPeriod" startAt="3"/>
            </a:pPr>
            <a:r>
              <a:rPr lang="pl-PL" sz="2700" dirty="0">
                <a:solidFill>
                  <a:prstClr val="black"/>
                </a:solidFill>
                <a:latin typeface="Roboto" panose="020B0604020202020204" charset="0"/>
                <a:ea typeface="Roboto" panose="020B0604020202020204" charset="0"/>
                <a:cs typeface="Roboto" panose="020B0604020202020204" charset="0"/>
              </a:rPr>
              <a:t>Okazuj akceptację, </a:t>
            </a:r>
            <a:r>
              <a:rPr lang="pl-PL" sz="2700" dirty="0" err="1">
                <a:solidFill>
                  <a:prstClr val="black"/>
                </a:solidFill>
                <a:latin typeface="Roboto" panose="020B0604020202020204" charset="0"/>
                <a:ea typeface="Roboto" panose="020B0604020202020204" charset="0"/>
                <a:cs typeface="Roboto" panose="020B0604020202020204" charset="0"/>
              </a:rPr>
              <a:t>zachęć</a:t>
            </a:r>
            <a:r>
              <a:rPr lang="pl-PL" sz="2700" dirty="0">
                <a:solidFill>
                  <a:prstClr val="black"/>
                </a:solidFill>
                <a:latin typeface="Roboto" panose="020B0604020202020204" charset="0"/>
                <a:ea typeface="Roboto" panose="020B0604020202020204" charset="0"/>
                <a:cs typeface="Roboto" panose="020B0604020202020204" charset="0"/>
              </a:rPr>
              <a:t> do dalszej </a:t>
            </a:r>
            <a:r>
              <a:rPr lang="pl-PL" sz="2700" dirty="0" err="1">
                <a:solidFill>
                  <a:prstClr val="black"/>
                </a:solidFill>
                <a:latin typeface="Roboto" panose="020B0604020202020204" charset="0"/>
                <a:ea typeface="Roboto" panose="020B0604020202020204" charset="0"/>
                <a:cs typeface="Roboto" panose="020B0604020202020204" charset="0"/>
              </a:rPr>
              <a:t>otwartości</a:t>
            </a:r>
            <a:r>
              <a:rPr lang="pl-PL" sz="2700" dirty="0">
                <a:solidFill>
                  <a:prstClr val="black"/>
                </a:solidFill>
                <a:latin typeface="Roboto" panose="020B0604020202020204" charset="0"/>
                <a:ea typeface="Roboto" panose="020B0604020202020204" charset="0"/>
                <a:cs typeface="Roboto" panose="020B0604020202020204" charset="0"/>
              </a:rPr>
              <a:t>:</a:t>
            </a:r>
          </a:p>
          <a:p>
            <a:pPr marL="0" lvl="0" indent="0">
              <a:buNone/>
            </a:pPr>
            <a:endParaRPr lang="pl-PL" sz="2700" dirty="0">
              <a:solidFill>
                <a:prstClr val="black"/>
              </a:solidFill>
              <a:latin typeface="Roboto" panose="020B0604020202020204" charset="0"/>
              <a:ea typeface="Roboto" panose="020B0604020202020204" charset="0"/>
              <a:cs typeface="Roboto" panose="020B0604020202020204" charset="0"/>
            </a:endParaRPr>
          </a:p>
          <a:p>
            <a:pPr lvl="0">
              <a:buFont typeface="Wingdings" panose="05000000000000000000" pitchFamily="2" charset="2"/>
              <a:buChar char="ü"/>
            </a:pPr>
            <a:r>
              <a:rPr lang="pl-PL" sz="2700" i="1" dirty="0">
                <a:solidFill>
                  <a:prstClr val="black"/>
                </a:solidFill>
                <a:latin typeface="Roboto" panose="020B0604020202020204" charset="0"/>
                <a:ea typeface="Roboto" panose="020B0604020202020204" charset="0"/>
                <a:cs typeface="Roboto" panose="020B0604020202020204" charset="0"/>
              </a:rPr>
              <a:t>Chcę, żebyś wiedział/a, że doceniam, </a:t>
            </a:r>
            <a:r>
              <a:rPr lang="pl-PL" sz="2700" i="1" dirty="0" err="1">
                <a:solidFill>
                  <a:prstClr val="black"/>
                </a:solidFill>
                <a:latin typeface="Roboto" panose="020B0604020202020204" charset="0"/>
                <a:ea typeface="Roboto" panose="020B0604020202020204" charset="0"/>
                <a:cs typeface="Roboto" panose="020B0604020202020204" charset="0"/>
              </a:rPr>
              <a:t>że</a:t>
            </a:r>
            <a:r>
              <a:rPr lang="pl-PL" sz="2700" i="1" dirty="0">
                <a:solidFill>
                  <a:prstClr val="black"/>
                </a:solidFill>
                <a:latin typeface="Roboto" panose="020B0604020202020204" charset="0"/>
                <a:ea typeface="Roboto" panose="020B0604020202020204" charset="0"/>
                <a:cs typeface="Roboto" panose="020B0604020202020204" charset="0"/>
              </a:rPr>
              <a:t> opowiedziałeś/</a:t>
            </a:r>
            <a:r>
              <a:rPr lang="pl-PL" sz="2700" i="1" dirty="0" err="1">
                <a:solidFill>
                  <a:prstClr val="black"/>
                </a:solidFill>
                <a:latin typeface="Roboto" panose="020B0604020202020204" charset="0"/>
                <a:ea typeface="Roboto" panose="020B0604020202020204" charset="0"/>
                <a:cs typeface="Roboto" panose="020B0604020202020204" charset="0"/>
              </a:rPr>
              <a:t>aś</a:t>
            </a:r>
            <a:r>
              <a:rPr lang="pl-PL" sz="2700" i="1" dirty="0">
                <a:solidFill>
                  <a:prstClr val="black"/>
                </a:solidFill>
                <a:latin typeface="Roboto" panose="020B0604020202020204" charset="0"/>
                <a:ea typeface="Roboto" panose="020B0604020202020204" charset="0"/>
                <a:cs typeface="Roboto" panose="020B0604020202020204" charset="0"/>
              </a:rPr>
              <a:t> o tym, z czym się mierzysz.</a:t>
            </a:r>
          </a:p>
          <a:p>
            <a:pPr lvl="0">
              <a:buFont typeface="Wingdings" panose="05000000000000000000" pitchFamily="2" charset="2"/>
              <a:buChar char="ü"/>
            </a:pPr>
            <a:endParaRPr lang="pl-PL" sz="2700" i="1" dirty="0">
              <a:solidFill>
                <a:prstClr val="black"/>
              </a:solidFill>
              <a:latin typeface="Roboto" panose="020B0604020202020204" charset="0"/>
              <a:ea typeface="Roboto" panose="020B0604020202020204" charset="0"/>
              <a:cs typeface="Roboto" panose="020B0604020202020204" charset="0"/>
            </a:endParaRPr>
          </a:p>
          <a:p>
            <a:pPr lvl="0">
              <a:buFont typeface="Wingdings" panose="05000000000000000000" pitchFamily="2" charset="2"/>
              <a:buChar char="ü"/>
            </a:pPr>
            <a:r>
              <a:rPr lang="pl-PL" sz="2700" i="1" dirty="0" err="1">
                <a:solidFill>
                  <a:prstClr val="black"/>
                </a:solidFill>
                <a:latin typeface="Roboto" panose="020B0604020202020204" charset="0"/>
                <a:ea typeface="Roboto" panose="020B0604020202020204" charset="0"/>
                <a:cs typeface="Roboto" panose="020B0604020202020204" charset="0"/>
              </a:rPr>
              <a:t>Domyślam</a:t>
            </a:r>
            <a:r>
              <a:rPr lang="pl-PL" sz="2700" i="1" dirty="0">
                <a:solidFill>
                  <a:prstClr val="black"/>
                </a:solidFill>
                <a:latin typeface="Roboto" panose="020B0604020202020204" charset="0"/>
                <a:ea typeface="Roboto" panose="020B0604020202020204" charset="0"/>
                <a:cs typeface="Roboto" panose="020B0604020202020204" charset="0"/>
              </a:rPr>
              <a:t> </a:t>
            </a:r>
            <a:r>
              <a:rPr lang="pl-PL" sz="2700" i="1" dirty="0" err="1">
                <a:solidFill>
                  <a:prstClr val="black"/>
                </a:solidFill>
                <a:latin typeface="Roboto" panose="020B0604020202020204" charset="0"/>
                <a:ea typeface="Roboto" panose="020B0604020202020204" charset="0"/>
                <a:cs typeface="Roboto" panose="020B0604020202020204" charset="0"/>
              </a:rPr>
              <a:t>sie</a:t>
            </a:r>
            <a:r>
              <a:rPr lang="pl-PL" sz="2700" i="1" dirty="0">
                <a:solidFill>
                  <a:prstClr val="black"/>
                </a:solidFill>
                <a:latin typeface="Roboto" panose="020B0604020202020204" charset="0"/>
                <a:ea typeface="Roboto" panose="020B0604020202020204" charset="0"/>
                <a:cs typeface="Roboto" panose="020B0604020202020204" charset="0"/>
              </a:rPr>
              <a:t>̨, </a:t>
            </a:r>
            <a:r>
              <a:rPr lang="pl-PL" sz="2700" i="1" dirty="0" err="1">
                <a:solidFill>
                  <a:prstClr val="black"/>
                </a:solidFill>
                <a:latin typeface="Roboto" panose="020B0604020202020204" charset="0"/>
                <a:ea typeface="Roboto" panose="020B0604020202020204" charset="0"/>
                <a:cs typeface="Roboto" panose="020B0604020202020204" charset="0"/>
              </a:rPr>
              <a:t>że</a:t>
            </a:r>
            <a:r>
              <a:rPr lang="pl-PL" sz="2700" i="1" dirty="0">
                <a:solidFill>
                  <a:prstClr val="black"/>
                </a:solidFill>
                <a:latin typeface="Roboto" panose="020B0604020202020204" charset="0"/>
                <a:ea typeface="Roboto" panose="020B0604020202020204" charset="0"/>
                <a:cs typeface="Roboto" panose="020B0604020202020204" charset="0"/>
              </a:rPr>
              <a:t> wiele Cię to kosztowało, by wypowiedzieć na głos swoje myśli i emocje</a:t>
            </a:r>
          </a:p>
          <a:p>
            <a:pPr marL="0" lvl="0" indent="0">
              <a:buNone/>
            </a:pPr>
            <a:endParaRPr lang="pl-PL" sz="2700" dirty="0">
              <a:solidFill>
                <a:prstClr val="black"/>
              </a:solidFill>
              <a:latin typeface="Roboto" panose="020B0604020202020204" charset="0"/>
              <a:ea typeface="Roboto" panose="020B0604020202020204" charset="0"/>
              <a:cs typeface="Roboto" panose="020B0604020202020204" charset="0"/>
            </a:endParaRPr>
          </a:p>
          <a:p>
            <a:pPr marL="0" lvl="0" indent="0">
              <a:buNone/>
            </a:pPr>
            <a:r>
              <a:rPr lang="pl-PL" sz="2700" dirty="0">
                <a:solidFill>
                  <a:prstClr val="black"/>
                </a:solidFill>
                <a:latin typeface="Roboto" panose="020B0604020202020204" charset="0"/>
                <a:ea typeface="Roboto" panose="020B0604020202020204" charset="0"/>
                <a:cs typeface="Roboto" panose="020B0604020202020204" charset="0"/>
              </a:rPr>
              <a:t>4. Zaakceptuj emocje, które ma uczeń </a:t>
            </a:r>
          </a:p>
          <a:p>
            <a:pPr marL="0" lvl="0" indent="0">
              <a:buNone/>
            </a:pPr>
            <a:endParaRPr lang="pl-PL" sz="2700" dirty="0">
              <a:solidFill>
                <a:prstClr val="black"/>
              </a:solidFill>
              <a:latin typeface="Roboto" panose="020B0604020202020204" charset="0"/>
              <a:ea typeface="Roboto" panose="020B0604020202020204" charset="0"/>
              <a:cs typeface="Roboto" panose="020B0604020202020204" charset="0"/>
            </a:endParaRPr>
          </a:p>
          <a:p>
            <a:pPr marL="0" lvl="0" indent="0">
              <a:buNone/>
            </a:pPr>
            <a:r>
              <a:rPr lang="pl-PL" sz="2700" dirty="0">
                <a:solidFill>
                  <a:prstClr val="black"/>
                </a:solidFill>
                <a:latin typeface="Roboto" panose="020B0604020202020204" charset="0"/>
                <a:ea typeface="Roboto" panose="020B0604020202020204" charset="0"/>
                <a:cs typeface="Roboto" panose="020B0604020202020204" charset="0"/>
              </a:rPr>
              <a:t>5. Psychoedukacja </a:t>
            </a:r>
          </a:p>
          <a:p>
            <a:pPr marL="0" lvl="0" indent="0">
              <a:buNone/>
            </a:pPr>
            <a:endParaRPr lang="pl-PL" sz="2700" dirty="0">
              <a:solidFill>
                <a:prstClr val="black"/>
              </a:solidFill>
              <a:latin typeface="Roboto" panose="020B0604020202020204" charset="0"/>
              <a:ea typeface="Roboto" panose="020B0604020202020204" charset="0"/>
              <a:cs typeface="Roboto" panose="020B0604020202020204" charset="0"/>
            </a:endParaRPr>
          </a:p>
          <a:p>
            <a:pPr marL="0" lvl="0" indent="0">
              <a:buNone/>
            </a:pPr>
            <a:r>
              <a:rPr lang="pl-PL" sz="2700" dirty="0">
                <a:solidFill>
                  <a:prstClr val="black"/>
                </a:solidFill>
                <a:latin typeface="Roboto" panose="020B0604020202020204" charset="0"/>
                <a:ea typeface="Roboto" panose="020B0604020202020204" charset="0"/>
                <a:cs typeface="Roboto" panose="020B0604020202020204" charset="0"/>
              </a:rPr>
              <a:t>6. Poinformuj ucznia co zamierzasz dalej zrobić. Omów to z nim. </a:t>
            </a:r>
          </a:p>
          <a:p>
            <a:pPr marL="0" indent="0">
              <a:buNone/>
            </a:pPr>
            <a:endParaRPr lang="pl-PL"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7904" y="5869233"/>
            <a:ext cx="1080195" cy="648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24658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74A56EC-A629-BDA3-781E-E28A3DEADA8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863D28CA-70EF-F8C3-7291-CC690CD5068D}"/>
              </a:ext>
            </a:extLst>
          </p:cNvPr>
          <p:cNvSpPr>
            <a:spLocks noGrp="1"/>
          </p:cNvSpPr>
          <p:nvPr>
            <p:ph type="title"/>
          </p:nvPr>
        </p:nvSpPr>
        <p:spPr>
          <a:xfrm>
            <a:off x="0" y="418653"/>
            <a:ext cx="9144000" cy="1138139"/>
          </a:xfrm>
          <a:solidFill>
            <a:srgbClr val="2D8EC2"/>
          </a:solidFill>
        </p:spPr>
        <p:txBody>
          <a:bodyPr>
            <a:normAutofit/>
          </a:bodyPr>
          <a:lstStyle/>
          <a:p>
            <a:r>
              <a:rPr lang="pl-PL" sz="3200" b="1" dirty="0">
                <a:solidFill>
                  <a:prstClr val="white"/>
                </a:solidFill>
                <a:latin typeface="Roboto" panose="02000000000000000000" pitchFamily="2" charset="0"/>
                <a:ea typeface="Roboto" panose="02000000000000000000" pitchFamily="2" charset="0"/>
                <a:cs typeface="Roboto" panose="02000000000000000000" pitchFamily="2" charset="0"/>
              </a:rPr>
              <a:t>Standardy postępowania z dzieckiem w czasie kryzysu samobójczego</a:t>
            </a:r>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5B0F06F7-FFBF-8416-F65B-2C45B11DF985}"/>
              </a:ext>
            </a:extLst>
          </p:cNvPr>
          <p:cNvSpPr>
            <a:spLocks noGrp="1"/>
          </p:cNvSpPr>
          <p:nvPr>
            <p:ph idx="1"/>
          </p:nvPr>
        </p:nvSpPr>
        <p:spPr>
          <a:xfrm>
            <a:off x="107504" y="1556792"/>
            <a:ext cx="8928992" cy="4536504"/>
          </a:xfrm>
        </p:spPr>
        <p:txBody>
          <a:bodyPr>
            <a:normAutofit lnSpcReduction="10000"/>
          </a:bodyPr>
          <a:lstStyle/>
          <a:p>
            <a:pPr lvl="0"/>
            <a:r>
              <a:rPr lang="pl-PL" sz="2200" dirty="0">
                <a:solidFill>
                  <a:prstClr val="black"/>
                </a:solidFill>
                <a:latin typeface="Roboto" panose="020B0604020202020204" charset="0"/>
                <a:ea typeface="Roboto" panose="020B0604020202020204" charset="0"/>
                <a:cs typeface="Roboto" panose="020B0604020202020204" charset="0"/>
              </a:rPr>
              <a:t>Nie odsyłaj do innej osoby</a:t>
            </a:r>
          </a:p>
          <a:p>
            <a:pPr lvl="0"/>
            <a:r>
              <a:rPr lang="pl-PL" sz="2200" dirty="0">
                <a:solidFill>
                  <a:prstClr val="black"/>
                </a:solidFill>
                <a:latin typeface="Roboto" panose="020B0604020202020204" charset="0"/>
                <a:ea typeface="Roboto" panose="020B0604020202020204" charset="0"/>
                <a:cs typeface="Roboto" panose="020B0604020202020204" charset="0"/>
              </a:rPr>
              <a:t>Nie zostawiaj ucznia bez opieki</a:t>
            </a:r>
          </a:p>
          <a:p>
            <a:pPr lvl="0"/>
            <a:r>
              <a:rPr lang="pl-PL" sz="2200" dirty="0">
                <a:solidFill>
                  <a:prstClr val="black"/>
                </a:solidFill>
                <a:latin typeface="Roboto" panose="020B0604020202020204" charset="0"/>
                <a:ea typeface="Roboto" panose="020B0604020202020204" charset="0"/>
                <a:cs typeface="Roboto" panose="020B0604020202020204" charset="0"/>
              </a:rPr>
              <a:t>Nie zaprzeczaj zgłaszanym problemom</a:t>
            </a:r>
          </a:p>
          <a:p>
            <a:pPr lvl="0"/>
            <a:r>
              <a:rPr lang="pl-PL" sz="2200" dirty="0">
                <a:solidFill>
                  <a:prstClr val="black"/>
                </a:solidFill>
                <a:latin typeface="Roboto" panose="020B0604020202020204" charset="0"/>
                <a:ea typeface="Roboto" panose="020B0604020202020204" charset="0"/>
                <a:cs typeface="Roboto" panose="020B0604020202020204" charset="0"/>
              </a:rPr>
              <a:t>Nie pocieszaj </a:t>
            </a:r>
          </a:p>
          <a:p>
            <a:pPr lvl="0"/>
            <a:r>
              <a:rPr lang="pl-PL" sz="2200" dirty="0">
                <a:solidFill>
                  <a:prstClr val="black"/>
                </a:solidFill>
                <a:latin typeface="Roboto" panose="020B0604020202020204" charset="0"/>
                <a:ea typeface="Roboto" panose="020B0604020202020204" charset="0"/>
                <a:cs typeface="Roboto" panose="020B0604020202020204" charset="0"/>
              </a:rPr>
              <a:t>Nie zmieniaj tematu rozmowy, aby odwrócić uwagę od trudności</a:t>
            </a:r>
          </a:p>
          <a:p>
            <a:pPr lvl="0"/>
            <a:r>
              <a:rPr lang="pl-PL" sz="2200" dirty="0">
                <a:solidFill>
                  <a:prstClr val="black"/>
                </a:solidFill>
                <a:latin typeface="Roboto" panose="020B0604020202020204" charset="0"/>
                <a:ea typeface="Roboto" panose="020B0604020202020204" charset="0"/>
                <a:cs typeface="Roboto" panose="020B0604020202020204" charset="0"/>
              </a:rPr>
              <a:t>Nie udzielaj rad</a:t>
            </a:r>
          </a:p>
          <a:p>
            <a:pPr lvl="0"/>
            <a:r>
              <a:rPr lang="pl-PL" sz="2200" dirty="0">
                <a:solidFill>
                  <a:prstClr val="black"/>
                </a:solidFill>
                <a:latin typeface="Roboto" panose="020B0604020202020204" charset="0"/>
                <a:ea typeface="Roboto" panose="020B0604020202020204" charset="0"/>
                <a:cs typeface="Roboto" panose="020B0604020202020204" charset="0"/>
              </a:rPr>
              <a:t>Nie próbuj przekonywać do natychmiastowej rezygnacji z myśli samobójczych</a:t>
            </a:r>
          </a:p>
          <a:p>
            <a:pPr lvl="0"/>
            <a:r>
              <a:rPr lang="pl-PL" sz="2200" dirty="0">
                <a:solidFill>
                  <a:prstClr val="black"/>
                </a:solidFill>
                <a:latin typeface="Roboto" panose="020B0604020202020204" charset="0"/>
                <a:ea typeface="Roboto" panose="020B0604020202020204" charset="0"/>
                <a:cs typeface="Roboto" panose="020B0604020202020204" charset="0"/>
              </a:rPr>
              <a:t>Nie oczekuj natychmiastowej zmiany</a:t>
            </a:r>
          </a:p>
          <a:p>
            <a:pPr lvl="0"/>
            <a:r>
              <a:rPr lang="pl-PL" sz="2200" dirty="0">
                <a:solidFill>
                  <a:prstClr val="black"/>
                </a:solidFill>
                <a:latin typeface="Roboto" panose="020B0604020202020204" charset="0"/>
                <a:ea typeface="Roboto" panose="020B0604020202020204" charset="0"/>
                <a:cs typeface="Roboto" panose="020B0604020202020204" charset="0"/>
              </a:rPr>
              <a:t>Nie obiecuj dyskrecji</a:t>
            </a:r>
          </a:p>
          <a:p>
            <a:pPr lvl="0"/>
            <a:r>
              <a:rPr lang="pl-PL" sz="2200" dirty="0">
                <a:solidFill>
                  <a:prstClr val="black"/>
                </a:solidFill>
                <a:latin typeface="Roboto" panose="020B0604020202020204" charset="0"/>
                <a:ea typeface="Roboto" panose="020B0604020202020204" charset="0"/>
                <a:cs typeface="Roboto" panose="020B0604020202020204" charset="0"/>
              </a:rPr>
              <a:t>Nie działaj w pojedynkę</a:t>
            </a:r>
          </a:p>
          <a:p>
            <a:pPr lvl="0"/>
            <a:r>
              <a:rPr lang="pl-PL" sz="2200" dirty="0">
                <a:solidFill>
                  <a:prstClr val="black"/>
                </a:solidFill>
                <a:latin typeface="Roboto" panose="020B0604020202020204" charset="0"/>
                <a:ea typeface="Roboto" panose="020B0604020202020204" charset="0"/>
                <a:cs typeface="Roboto" panose="020B0604020202020204" charset="0"/>
              </a:rPr>
              <a:t>Nie zwlekaj z potrzebnymi interwencjami</a:t>
            </a:r>
          </a:p>
          <a:p>
            <a:pPr marL="0" indent="0">
              <a:buNone/>
            </a:pPr>
            <a:endParaRPr lang="pl-PL"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7904" y="5976120"/>
            <a:ext cx="1152203" cy="691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713520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74A56EC-A629-BDA3-781E-E28A3DEADA8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863D28CA-70EF-F8C3-7291-CC690CD5068D}"/>
              </a:ext>
            </a:extLst>
          </p:cNvPr>
          <p:cNvSpPr>
            <a:spLocks noGrp="1"/>
          </p:cNvSpPr>
          <p:nvPr>
            <p:ph type="title"/>
          </p:nvPr>
        </p:nvSpPr>
        <p:spPr>
          <a:xfrm>
            <a:off x="0" y="418653"/>
            <a:ext cx="9144000" cy="1138139"/>
          </a:xfrm>
          <a:solidFill>
            <a:srgbClr val="2D8EC2"/>
          </a:solidFill>
        </p:spPr>
        <p:txBody>
          <a:bodyPr>
            <a:normAutofit/>
          </a:bodyPr>
          <a:lstStyle/>
          <a:p>
            <a:r>
              <a:rPr lang="pl-PL" sz="3200" b="1" dirty="0">
                <a:solidFill>
                  <a:prstClr val="white"/>
                </a:solidFill>
                <a:latin typeface="Roboto" panose="02000000000000000000" pitchFamily="2" charset="0"/>
                <a:ea typeface="Roboto" panose="02000000000000000000" pitchFamily="2" charset="0"/>
                <a:cs typeface="Roboto" panose="02000000000000000000" pitchFamily="2" charset="0"/>
              </a:rPr>
              <a:t>Standardy postępowania z dzieckiem w czasie kryzysu samobójczego</a:t>
            </a:r>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5B0F06F7-FFBF-8416-F65B-2C45B11DF985}"/>
              </a:ext>
            </a:extLst>
          </p:cNvPr>
          <p:cNvSpPr>
            <a:spLocks noGrp="1"/>
          </p:cNvSpPr>
          <p:nvPr>
            <p:ph idx="1"/>
          </p:nvPr>
        </p:nvSpPr>
        <p:spPr>
          <a:xfrm>
            <a:off x="107504" y="1772816"/>
            <a:ext cx="8579296" cy="4464496"/>
          </a:xfrm>
        </p:spPr>
        <p:txBody>
          <a:bodyPr>
            <a:normAutofit fontScale="92500" lnSpcReduction="20000"/>
          </a:bodyPr>
          <a:lstStyle/>
          <a:p>
            <a:pPr lvl="0"/>
            <a:r>
              <a:rPr lang="pl-PL" sz="2600" dirty="0">
                <a:solidFill>
                  <a:prstClr val="black"/>
                </a:solidFill>
                <a:latin typeface="Roboto" panose="020B0604020202020204" charset="0"/>
                <a:ea typeface="Roboto" panose="020B0604020202020204" charset="0"/>
                <a:cs typeface="Roboto" panose="020B0604020202020204" charset="0"/>
              </a:rPr>
              <a:t>Zaoferuj swój czas, uwagę </a:t>
            </a:r>
          </a:p>
          <a:p>
            <a:pPr lvl="0"/>
            <a:r>
              <a:rPr lang="pl-PL" sz="2600" dirty="0">
                <a:solidFill>
                  <a:prstClr val="black"/>
                </a:solidFill>
                <a:latin typeface="Roboto" panose="020B0604020202020204" charset="0"/>
                <a:ea typeface="Roboto" panose="020B0604020202020204" charset="0"/>
                <a:cs typeface="Roboto" panose="020B0604020202020204" charset="0"/>
              </a:rPr>
              <a:t>Zachęć do rozmowy o trudnościach</a:t>
            </a:r>
          </a:p>
          <a:p>
            <a:pPr lvl="0"/>
            <a:r>
              <a:rPr lang="pl-PL" sz="2600" dirty="0">
                <a:solidFill>
                  <a:prstClr val="black"/>
                </a:solidFill>
                <a:latin typeface="Roboto" panose="020B0604020202020204" charset="0"/>
                <a:ea typeface="Roboto" panose="020B0604020202020204" charset="0"/>
                <a:cs typeface="Roboto" panose="020B0604020202020204" charset="0"/>
              </a:rPr>
              <a:t>Wysłuchaj z zainteresowaniem</a:t>
            </a:r>
          </a:p>
          <a:p>
            <a:pPr lvl="0"/>
            <a:r>
              <a:rPr lang="pl-PL" sz="2600" dirty="0">
                <a:solidFill>
                  <a:prstClr val="black"/>
                </a:solidFill>
                <a:latin typeface="Roboto" panose="020B0604020202020204" charset="0"/>
                <a:ea typeface="Roboto" panose="020B0604020202020204" charset="0"/>
                <a:cs typeface="Roboto" panose="020B0604020202020204" charset="0"/>
              </a:rPr>
              <a:t>Nie komentuj</a:t>
            </a:r>
          </a:p>
          <a:p>
            <a:pPr lvl="0"/>
            <a:r>
              <a:rPr lang="pl-PL" sz="2600" dirty="0">
                <a:solidFill>
                  <a:prstClr val="black"/>
                </a:solidFill>
                <a:latin typeface="Roboto" panose="020B0604020202020204" charset="0"/>
                <a:ea typeface="Roboto" panose="020B0604020202020204" charset="0"/>
                <a:cs typeface="Roboto" panose="020B0604020202020204" charset="0"/>
              </a:rPr>
              <a:t>Zadawaj proste pytania na temat trudności i problemów</a:t>
            </a:r>
          </a:p>
          <a:p>
            <a:pPr lvl="0"/>
            <a:r>
              <a:rPr lang="pl-PL" sz="2600" dirty="0">
                <a:solidFill>
                  <a:prstClr val="black"/>
                </a:solidFill>
                <a:latin typeface="Roboto" panose="020B0604020202020204" charset="0"/>
                <a:ea typeface="Roboto" panose="020B0604020202020204" charset="0"/>
                <a:cs typeface="Roboto" panose="020B0604020202020204" charset="0"/>
              </a:rPr>
              <a:t>Zapytaj jak uczeń do tej pory radził sobie z problemami (poszukaj takich sposobów, które nie są destrukcyjne) </a:t>
            </a:r>
          </a:p>
          <a:p>
            <a:pPr lvl="0"/>
            <a:r>
              <a:rPr lang="pl-PL" sz="2600" dirty="0">
                <a:solidFill>
                  <a:prstClr val="black"/>
                </a:solidFill>
                <a:latin typeface="Roboto" panose="020B0604020202020204" charset="0"/>
                <a:ea typeface="Roboto" panose="020B0604020202020204" charset="0"/>
                <a:cs typeface="Roboto" panose="020B0604020202020204" charset="0"/>
              </a:rPr>
              <a:t>Podziękuj za zaufanie i że uczeń przyszedł do ciebie </a:t>
            </a:r>
          </a:p>
          <a:p>
            <a:pPr lvl="0"/>
            <a:r>
              <a:rPr lang="pl-PL" sz="2600" dirty="0">
                <a:solidFill>
                  <a:prstClr val="black"/>
                </a:solidFill>
                <a:latin typeface="Roboto" panose="020B0604020202020204" charset="0"/>
                <a:ea typeface="Roboto" panose="020B0604020202020204" charset="0"/>
                <a:cs typeface="Roboto" panose="020B0604020202020204" charset="0"/>
              </a:rPr>
              <a:t>Pomóż zaplanować małe kroczki, które w tej chwili mogą poprawić nastrój chociaż troszeczkę</a:t>
            </a:r>
          </a:p>
          <a:p>
            <a:pPr lvl="0"/>
            <a:r>
              <a:rPr lang="pl-PL" sz="2600" dirty="0">
                <a:solidFill>
                  <a:prstClr val="black"/>
                </a:solidFill>
                <a:latin typeface="Roboto" panose="020B0604020202020204" charset="0"/>
                <a:ea typeface="Roboto" panose="020B0604020202020204" charset="0"/>
                <a:cs typeface="Roboto" panose="020B0604020202020204" charset="0"/>
              </a:rPr>
              <a:t>Powiedz szczerze co zamierzasz dalej zrobić, kogo poinformujesz o całej sytuacji i dlaczego </a:t>
            </a:r>
          </a:p>
          <a:p>
            <a:pPr marL="0" indent="0">
              <a:buNone/>
            </a:pPr>
            <a:endParaRPr lang="pl-PL"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52235" y="5769129"/>
            <a:ext cx="1080195" cy="648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64899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74A56EC-A629-BDA3-781E-E28A3DEADA8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863D28CA-70EF-F8C3-7291-CC690CD5068D}"/>
              </a:ext>
            </a:extLst>
          </p:cNvPr>
          <p:cNvSpPr>
            <a:spLocks noGrp="1"/>
          </p:cNvSpPr>
          <p:nvPr>
            <p:ph type="title"/>
          </p:nvPr>
        </p:nvSpPr>
        <p:spPr>
          <a:xfrm>
            <a:off x="0" y="418653"/>
            <a:ext cx="9144000" cy="1292695"/>
          </a:xfrm>
          <a:solidFill>
            <a:srgbClr val="2D8EC2"/>
          </a:solidFill>
        </p:spPr>
        <p:txBody>
          <a:bodyPr>
            <a:normAutofit/>
          </a:bodyPr>
          <a:lstStyle/>
          <a:p>
            <a:r>
              <a:rPr lang="pl-PL" b="1" dirty="0">
                <a:solidFill>
                  <a:prstClr val="white"/>
                </a:solidFill>
                <a:latin typeface="Roboto" panose="02000000000000000000" pitchFamily="2" charset="0"/>
                <a:ea typeface="Roboto" panose="02000000000000000000" pitchFamily="2" charset="0"/>
                <a:cs typeface="Roboto" panose="02000000000000000000" pitchFamily="2" charset="0"/>
              </a:rPr>
              <a:t>Gdzie szukać pomocy</a:t>
            </a:r>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5B0F06F7-FFBF-8416-F65B-2C45B11DF985}"/>
              </a:ext>
            </a:extLst>
          </p:cNvPr>
          <p:cNvSpPr>
            <a:spLocks noGrp="1"/>
          </p:cNvSpPr>
          <p:nvPr>
            <p:ph idx="1"/>
          </p:nvPr>
        </p:nvSpPr>
        <p:spPr>
          <a:xfrm>
            <a:off x="179512" y="1772816"/>
            <a:ext cx="8784976" cy="4176464"/>
          </a:xfrm>
        </p:spPr>
        <p:txBody>
          <a:bodyPr>
            <a:normAutofit fontScale="85000" lnSpcReduction="20000"/>
          </a:bodyPr>
          <a:lstStyle/>
          <a:p>
            <a:pPr lvl="0" algn="ctr"/>
            <a:r>
              <a:rPr lang="pl-PL" sz="1800" dirty="0">
                <a:solidFill>
                  <a:prstClr val="black"/>
                </a:solidFill>
                <a:latin typeface="Roboto" panose="020B0604020202020204" charset="0"/>
                <a:ea typeface="Roboto" panose="020B0604020202020204" charset="0"/>
                <a:cs typeface="Roboto" panose="020B0604020202020204" charset="0"/>
              </a:rPr>
              <a:t>Kampania społeczna: Forum Przeciw Depresji</a:t>
            </a:r>
          </a:p>
          <a:p>
            <a:pPr marL="0" lvl="0" indent="0" algn="ctr">
              <a:buNone/>
            </a:pPr>
            <a:r>
              <a:rPr lang="pl-PL" sz="1800" dirty="0">
                <a:solidFill>
                  <a:prstClr val="black"/>
                </a:solidFill>
                <a:latin typeface="Roboto" panose="020B0604020202020204" charset="0"/>
                <a:ea typeface="Roboto" panose="020B0604020202020204" charset="0"/>
                <a:cs typeface="Roboto" panose="020B0604020202020204" charset="0"/>
              </a:rPr>
              <a:t>      </a:t>
            </a:r>
            <a:r>
              <a:rPr lang="pl-PL" sz="1800" dirty="0">
                <a:solidFill>
                  <a:prstClr val="black"/>
                </a:solidFill>
                <a:latin typeface="Roboto" panose="020B0604020202020204" charset="0"/>
                <a:ea typeface="Roboto" panose="020B0604020202020204" charset="0"/>
                <a:cs typeface="Roboto" panose="020B0604020202020204" charset="0"/>
                <a:hlinkClick r:id="rId3"/>
              </a:rPr>
              <a:t>www.forumprzeciwdepresji.pl</a:t>
            </a:r>
            <a:endParaRPr lang="pl-PL" sz="1800" dirty="0">
              <a:solidFill>
                <a:prstClr val="black"/>
              </a:solidFill>
              <a:latin typeface="Roboto" panose="020B0604020202020204" charset="0"/>
              <a:ea typeface="Roboto" panose="020B0604020202020204" charset="0"/>
              <a:cs typeface="Roboto" panose="020B0604020202020204" charset="0"/>
            </a:endParaRPr>
          </a:p>
          <a:p>
            <a:pPr marL="0" lvl="0" indent="0" algn="ctr">
              <a:buNone/>
            </a:pPr>
            <a:endParaRPr lang="pl-PL" sz="1800" b="1" dirty="0">
              <a:solidFill>
                <a:prstClr val="black"/>
              </a:solidFill>
              <a:latin typeface="Roboto" panose="020B0604020202020204" charset="0"/>
              <a:ea typeface="Roboto" panose="020B0604020202020204" charset="0"/>
              <a:cs typeface="Roboto" panose="020B0604020202020204" charset="0"/>
            </a:endParaRPr>
          </a:p>
          <a:p>
            <a:pPr lvl="0" algn="ctr"/>
            <a:r>
              <a:rPr lang="pl-PL" sz="1800" dirty="0">
                <a:solidFill>
                  <a:prstClr val="black"/>
                </a:solidFill>
                <a:latin typeface="Roboto" panose="020B0604020202020204" charset="0"/>
                <a:ea typeface="Roboto" panose="020B0604020202020204" charset="0"/>
                <a:cs typeface="Roboto" panose="020B0604020202020204" charset="0"/>
              </a:rPr>
              <a:t>Antydepresyjny Telefon Zaufania (22) 484 88 01</a:t>
            </a:r>
          </a:p>
          <a:p>
            <a:pPr lvl="0" algn="ctr"/>
            <a:endParaRPr lang="pl-PL" sz="1800" dirty="0">
              <a:solidFill>
                <a:prstClr val="black"/>
              </a:solidFill>
              <a:latin typeface="Roboto" panose="020B0604020202020204" charset="0"/>
              <a:ea typeface="Roboto" panose="020B0604020202020204" charset="0"/>
              <a:cs typeface="Roboto" panose="020B0604020202020204" charset="0"/>
            </a:endParaRPr>
          </a:p>
          <a:p>
            <a:pPr lvl="0" algn="ctr"/>
            <a:r>
              <a:rPr lang="pl-PL" sz="1800" dirty="0">
                <a:solidFill>
                  <a:prstClr val="black"/>
                </a:solidFill>
                <a:latin typeface="Roboto" panose="020B0604020202020204" charset="0"/>
                <a:ea typeface="Roboto" panose="020B0604020202020204" charset="0"/>
                <a:cs typeface="Roboto" panose="020B0604020202020204" charset="0"/>
              </a:rPr>
              <a:t>Telefon Zaufania Fundacji „Twarze Depresji” 22 290 44 42</a:t>
            </a:r>
          </a:p>
          <a:p>
            <a:pPr lvl="0" algn="ctr"/>
            <a:endParaRPr lang="pl-PL" sz="1800" dirty="0">
              <a:solidFill>
                <a:srgbClr val="9BBB59">
                  <a:lumMod val="75000"/>
                </a:srgbClr>
              </a:solidFill>
              <a:latin typeface="Roboto" panose="020B0604020202020204" charset="0"/>
              <a:ea typeface="Roboto" panose="020B0604020202020204" charset="0"/>
              <a:cs typeface="Roboto" panose="020B0604020202020204" charset="0"/>
            </a:endParaRPr>
          </a:p>
          <a:p>
            <a:pPr lvl="0" algn="ctr"/>
            <a:r>
              <a:rPr lang="pl-PL" sz="1800" dirty="0">
                <a:solidFill>
                  <a:prstClr val="black"/>
                </a:solidFill>
                <a:latin typeface="Roboto" panose="020B0604020202020204" charset="0"/>
                <a:ea typeface="Roboto" panose="020B0604020202020204" charset="0"/>
                <a:cs typeface="Roboto" panose="020B0604020202020204" charset="0"/>
              </a:rPr>
              <a:t>Telefon zaufania dla osób dorosłych w kryzysie emocjonalnym  tel. 116 123 (poniedziałek-piątek od 14:00-22:00, połączenie bezpłatne)</a:t>
            </a:r>
          </a:p>
          <a:p>
            <a:pPr lvl="0" algn="ctr"/>
            <a:endParaRPr lang="pl-PL" sz="1800" dirty="0">
              <a:solidFill>
                <a:prstClr val="black"/>
              </a:solidFill>
              <a:latin typeface="Roboto" panose="020B0604020202020204" charset="0"/>
              <a:ea typeface="Roboto" panose="020B0604020202020204" charset="0"/>
              <a:cs typeface="Roboto" panose="020B0604020202020204" charset="0"/>
            </a:endParaRPr>
          </a:p>
          <a:p>
            <a:pPr lvl="0" algn="ctr"/>
            <a:r>
              <a:rPr lang="pl-PL" sz="1800" dirty="0">
                <a:solidFill>
                  <a:prstClr val="black"/>
                </a:solidFill>
                <a:latin typeface="Roboto" panose="020B0604020202020204" charset="0"/>
                <a:ea typeface="Roboto" panose="020B0604020202020204" charset="0"/>
                <a:cs typeface="Roboto" panose="020B0604020202020204" charset="0"/>
              </a:rPr>
              <a:t>Całodobowa Linia Wsparcia 800 70 2222 </a:t>
            </a:r>
          </a:p>
          <a:p>
            <a:pPr lvl="0" algn="ctr"/>
            <a:endParaRPr lang="pl-PL" sz="1800" dirty="0">
              <a:solidFill>
                <a:prstClr val="black"/>
              </a:solidFill>
              <a:latin typeface="Roboto" panose="020B0604020202020204" charset="0"/>
              <a:ea typeface="Roboto" panose="020B0604020202020204" charset="0"/>
              <a:cs typeface="Roboto" panose="020B0604020202020204" charset="0"/>
            </a:endParaRPr>
          </a:p>
          <a:p>
            <a:pPr lvl="0" algn="ctr"/>
            <a:r>
              <a:rPr lang="pl-PL" sz="1800" dirty="0">
                <a:solidFill>
                  <a:prstClr val="black"/>
                </a:solidFill>
                <a:latin typeface="Roboto" panose="020B0604020202020204" charset="0"/>
                <a:ea typeface="Roboto" panose="020B0604020202020204" charset="0"/>
                <a:cs typeface="Roboto" panose="020B0604020202020204" charset="0"/>
              </a:rPr>
              <a:t>Antydepresyjny Telefon Forum Przeciwko Depresji </a:t>
            </a:r>
          </a:p>
          <a:p>
            <a:pPr lvl="0" algn="ctr"/>
            <a:r>
              <a:rPr lang="pl-PL" sz="1800" dirty="0">
                <a:solidFill>
                  <a:prstClr val="black"/>
                </a:solidFill>
                <a:latin typeface="Roboto" panose="020B0604020202020204" charset="0"/>
                <a:ea typeface="Roboto" panose="020B0604020202020204" charset="0"/>
                <a:cs typeface="Roboto" panose="020B0604020202020204" charset="0"/>
              </a:rPr>
              <a:t>(22) 594 91 00</a:t>
            </a:r>
          </a:p>
          <a:p>
            <a:pPr lvl="0" algn="ctr"/>
            <a:endParaRPr lang="pl-PL" sz="1800" dirty="0">
              <a:solidFill>
                <a:prstClr val="black"/>
              </a:solidFill>
              <a:latin typeface="Roboto" panose="020B0604020202020204" charset="0"/>
              <a:ea typeface="Roboto" panose="020B0604020202020204" charset="0"/>
              <a:cs typeface="Roboto" panose="020B0604020202020204" charset="0"/>
            </a:endParaRPr>
          </a:p>
          <a:p>
            <a:pPr lvl="0" algn="ctr"/>
            <a:r>
              <a:rPr lang="pl-PL" sz="1800" dirty="0">
                <a:solidFill>
                  <a:prstClr val="black"/>
                </a:solidFill>
                <a:latin typeface="Roboto" panose="020B0604020202020204" charset="0"/>
                <a:ea typeface="Roboto" panose="020B0604020202020204" charset="0"/>
                <a:cs typeface="Roboto" panose="020B0604020202020204" charset="0"/>
              </a:rPr>
              <a:t>Telefon dla Rodziców i Nauczycieli 800 100 100</a:t>
            </a:r>
          </a:p>
          <a:p>
            <a:pPr lvl="0" algn="ctr"/>
            <a:endParaRPr lang="pl-PL" sz="1800" dirty="0">
              <a:solidFill>
                <a:prstClr val="black"/>
              </a:solidFill>
              <a:latin typeface="Roboto" panose="020B0604020202020204" charset="0"/>
              <a:ea typeface="Roboto" panose="020B0604020202020204" charset="0"/>
              <a:cs typeface="Roboto" panose="020B0604020202020204" charset="0"/>
            </a:endParaRPr>
          </a:p>
          <a:p>
            <a:pPr lvl="0" algn="ctr"/>
            <a:r>
              <a:rPr lang="pl-PL" sz="1800" dirty="0">
                <a:solidFill>
                  <a:prstClr val="black"/>
                </a:solidFill>
                <a:latin typeface="Roboto" panose="020B0604020202020204" charset="0"/>
                <a:ea typeface="Roboto" panose="020B0604020202020204" charset="0"/>
                <a:cs typeface="Roboto" panose="020B0604020202020204" charset="0"/>
              </a:rPr>
              <a:t>Telefon Zaufania dla Dzieci i Młodzieży tel. 116 111 (czynny 7 dni w tygodniu, 24 h na dobę)</a:t>
            </a:r>
          </a:p>
          <a:p>
            <a:pPr marL="0" indent="0">
              <a:buNone/>
            </a:pPr>
            <a:endParaRPr lang="pl-PL" dirty="0"/>
          </a:p>
        </p:txBody>
      </p:sp>
      <p:pic>
        <p:nvPicPr>
          <p:cNvPr id="1536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07904" y="5872010"/>
            <a:ext cx="1152203" cy="691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85754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0" y="418653"/>
            <a:ext cx="9144000" cy="1292695"/>
          </a:xfrm>
          <a:solidFill>
            <a:srgbClr val="2D8EC2"/>
          </a:solidFill>
        </p:spPr>
        <p:txBody>
          <a:bodyPr>
            <a:normAutofit/>
          </a:bodyPr>
          <a:lstStyle/>
          <a:p>
            <a:endParaRPr lang="pl-PL"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p:cNvSpPr>
            <a:spLocks noGrp="1"/>
          </p:cNvSpPr>
          <p:nvPr>
            <p:ph idx="1"/>
          </p:nvPr>
        </p:nvSpPr>
        <p:spPr>
          <a:xfrm>
            <a:off x="457200" y="1916832"/>
            <a:ext cx="8229600" cy="4320480"/>
          </a:xfrm>
        </p:spPr>
        <p:txBody>
          <a:bodyPr>
            <a:normAutofit/>
          </a:bodyPr>
          <a:lstStyle/>
          <a:p>
            <a:pPr marL="0" lvl="0" indent="0" algn="ctr">
              <a:buNone/>
            </a:pPr>
            <a:r>
              <a:rPr lang="pl-PL" dirty="0">
                <a:solidFill>
                  <a:prstClr val="black"/>
                </a:solidFill>
                <a:latin typeface="Roboto" panose="020B0604020202020204" charset="0"/>
                <a:ea typeface="Roboto" panose="020B0604020202020204" charset="0"/>
                <a:cs typeface="Roboto" panose="020B0604020202020204" charset="0"/>
              </a:rPr>
              <a:t>Proszę zastanówcie się Państwo, które  zachowanie ucznia, są dla Pani / Pana trudne?</a:t>
            </a:r>
          </a:p>
          <a:p>
            <a:pPr marL="0" lvl="0" indent="0" algn="ctr">
              <a:buNone/>
            </a:pPr>
            <a:r>
              <a:rPr lang="pl-PL" dirty="0">
                <a:solidFill>
                  <a:prstClr val="black"/>
                </a:solidFill>
                <a:latin typeface="Roboto" panose="020B0604020202020204" charset="0"/>
                <a:ea typeface="Roboto" panose="020B0604020202020204" charset="0"/>
                <a:cs typeface="Roboto" panose="020B0604020202020204" charset="0"/>
              </a:rPr>
              <a:t>Co najbardziej Panią/ Pana denerwuje / „uruchamia”?</a:t>
            </a:r>
          </a:p>
          <a:p>
            <a:pPr marL="0" indent="0" algn="ctr">
              <a:buNone/>
            </a:pPr>
            <a:endParaRPr lang="pl-PL" dirty="0"/>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51920" y="4911012"/>
            <a:ext cx="1584176" cy="953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0" y="6093295"/>
            <a:ext cx="6450558" cy="512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61969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AD335A82-32CE-DDB0-CEF1-83CDBA51055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735B34B7-382F-0092-B8C8-34596CF4B150}"/>
              </a:ext>
            </a:extLst>
          </p:cNvPr>
          <p:cNvSpPr>
            <a:spLocks noGrp="1"/>
          </p:cNvSpPr>
          <p:nvPr>
            <p:ph type="title"/>
          </p:nvPr>
        </p:nvSpPr>
        <p:spPr>
          <a:xfrm>
            <a:off x="0" y="116632"/>
            <a:ext cx="9144000" cy="634082"/>
          </a:xfrm>
          <a:solidFill>
            <a:srgbClr val="2D8EC2"/>
          </a:solidFill>
        </p:spPr>
        <p:txBody>
          <a:bodyPr>
            <a:normAutofit/>
          </a:bodyPr>
          <a:lstStyle/>
          <a:p>
            <a:r>
              <a:rPr lang="pl-PL" sz="2800" b="1" dirty="0">
                <a:solidFill>
                  <a:schemeClr val="bg1"/>
                </a:solidFill>
                <a:latin typeface="Roboto" panose="02000000000000000000" pitchFamily="2" charset="0"/>
                <a:ea typeface="Roboto" panose="02000000000000000000" pitchFamily="2" charset="0"/>
                <a:cs typeface="Roboto" panose="02000000000000000000" pitchFamily="2" charset="0"/>
              </a:rPr>
              <a:t>Uczniowie wysoko wrażliwi</a:t>
            </a:r>
          </a:p>
        </p:txBody>
      </p:sp>
      <p:sp>
        <p:nvSpPr>
          <p:cNvPr id="3" name="Symbol zastępczy zawartości 2">
            <a:extLst>
              <a:ext uri="{FF2B5EF4-FFF2-40B4-BE49-F238E27FC236}">
                <a16:creationId xmlns:a16="http://schemas.microsoft.com/office/drawing/2014/main" xmlns="" id="{F30326DD-A955-5280-F159-DE544EAA07FA}"/>
              </a:ext>
            </a:extLst>
          </p:cNvPr>
          <p:cNvSpPr>
            <a:spLocks noGrp="1"/>
          </p:cNvSpPr>
          <p:nvPr>
            <p:ph idx="1"/>
          </p:nvPr>
        </p:nvSpPr>
        <p:spPr>
          <a:xfrm>
            <a:off x="179512" y="836712"/>
            <a:ext cx="8784976" cy="4464496"/>
          </a:xfrm>
        </p:spPr>
        <p:txBody>
          <a:bodyPr>
            <a:normAutofit fontScale="92500"/>
          </a:bodyPr>
          <a:lstStyle/>
          <a:p>
            <a:pPr marL="0" indent="0">
              <a:buNone/>
            </a:pPr>
            <a:r>
              <a:rPr lang="pl-PL" dirty="0">
                <a:latin typeface="Roboto" panose="020B0604020202020204" charset="0"/>
                <a:ea typeface="Roboto" panose="020B0604020202020204" charset="0"/>
                <a:cs typeface="Roboto" panose="020B0604020202020204" charset="0"/>
              </a:rPr>
              <a:t>Wysoka wrażliwość nie jest zaburzeniem lecz jest efektem szczególnych, wrodzonych predyspozycji układu nerwowego do identyfikowania                       i reagowania na bodźce zewnętrzne.</a:t>
            </a:r>
          </a:p>
          <a:p>
            <a:pPr marL="0" indent="0">
              <a:buNone/>
            </a:pPr>
            <a:r>
              <a:rPr lang="pl-PL" dirty="0">
                <a:latin typeface="Roboto" panose="020B0604020202020204" charset="0"/>
                <a:ea typeface="Roboto" panose="020B0604020202020204" charset="0"/>
                <a:cs typeface="Roboto" panose="020B0604020202020204" charset="0"/>
              </a:rPr>
              <a:t>Wysoko reaktywny układ nerwowy będzie reagował nawet na delikatne bodźce, normalnie niezauważalne dla innych lub reakcje te będą dużo bardziej nasilone niż w przypadku pozostałych osób.</a:t>
            </a:r>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936" y="5131922"/>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77872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6355FB9B-5A85-CCAB-5F54-0F980BF66B7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88CF97CF-108C-5715-90FC-A3D47D3517A3}"/>
              </a:ext>
            </a:extLst>
          </p:cNvPr>
          <p:cNvSpPr>
            <a:spLocks noGrp="1"/>
          </p:cNvSpPr>
          <p:nvPr>
            <p:ph type="title"/>
          </p:nvPr>
        </p:nvSpPr>
        <p:spPr>
          <a:xfrm>
            <a:off x="0" y="116632"/>
            <a:ext cx="9144000" cy="648072"/>
          </a:xfrm>
          <a:solidFill>
            <a:srgbClr val="2D8EC2"/>
          </a:solidFill>
        </p:spPr>
        <p:txBody>
          <a:bodyPr>
            <a:noAutofit/>
          </a:bodyPr>
          <a:lstStyle/>
          <a:p>
            <a:r>
              <a:rPr lang="pl-PL" sz="2800" b="1" dirty="0">
                <a:solidFill>
                  <a:schemeClr val="bg1"/>
                </a:solidFill>
                <a:latin typeface="Roboto" panose="02000000000000000000" pitchFamily="2" charset="0"/>
                <a:ea typeface="Roboto" panose="02000000000000000000" pitchFamily="2" charset="0"/>
                <a:cs typeface="Roboto" panose="02000000000000000000" pitchFamily="2" charset="0"/>
              </a:rPr>
              <a:t>Jak zidentyfikować ucznia wysoko wrażliwego?</a:t>
            </a:r>
          </a:p>
        </p:txBody>
      </p:sp>
      <p:sp>
        <p:nvSpPr>
          <p:cNvPr id="3" name="Symbol zastępczy zawartości 2">
            <a:extLst>
              <a:ext uri="{FF2B5EF4-FFF2-40B4-BE49-F238E27FC236}">
                <a16:creationId xmlns:a16="http://schemas.microsoft.com/office/drawing/2014/main" xmlns="" id="{349D501E-406C-0A6A-3F0C-31E144F091BF}"/>
              </a:ext>
            </a:extLst>
          </p:cNvPr>
          <p:cNvSpPr>
            <a:spLocks noGrp="1"/>
          </p:cNvSpPr>
          <p:nvPr>
            <p:ph idx="1"/>
          </p:nvPr>
        </p:nvSpPr>
        <p:spPr>
          <a:xfrm>
            <a:off x="179512" y="836712"/>
            <a:ext cx="8784976" cy="4248472"/>
          </a:xfrm>
        </p:spPr>
        <p:txBody>
          <a:bodyPr>
            <a:normAutofit fontScale="70000" lnSpcReduction="20000"/>
          </a:bodyPr>
          <a:lstStyle/>
          <a:p>
            <a:r>
              <a:rPr lang="pl-PL" b="1" dirty="0">
                <a:latin typeface="Roboto" panose="020B0604020202020204" charset="0"/>
                <a:ea typeface="Roboto" panose="020B0604020202020204" charset="0"/>
                <a:cs typeface="Roboto" panose="020B0604020202020204" charset="0"/>
              </a:rPr>
              <a:t>Głębokie przetwarzanie </a:t>
            </a:r>
            <a:r>
              <a:rPr lang="pl-PL" dirty="0">
                <a:latin typeface="Roboto" panose="020B0604020202020204" charset="0"/>
                <a:ea typeface="Roboto" panose="020B0604020202020204" charset="0"/>
                <a:cs typeface="Roboto" panose="020B0604020202020204" charset="0"/>
              </a:rPr>
              <a:t>– dziecko wydaje się wycofane, bacznie obserwuje otoczenie. Uczeń może sprawiać wrażenie nieobecnego, podczas gdy w rzeczywistości poddaje dogłębnej analizie wszystko, co dzieje się dookoła – choć nie zawsze są to zagadnienia zbieżne z tematem zajęć.</a:t>
            </a:r>
          </a:p>
          <a:p>
            <a:r>
              <a:rPr lang="pl-PL" b="1" dirty="0">
                <a:latin typeface="Roboto" panose="020B0604020202020204" charset="0"/>
                <a:ea typeface="Roboto" panose="020B0604020202020204" charset="0"/>
                <a:cs typeface="Roboto" panose="020B0604020202020204" charset="0"/>
              </a:rPr>
              <a:t>Silna stymulacja układu nerwowego </a:t>
            </a:r>
            <a:r>
              <a:rPr lang="pl-PL" dirty="0">
                <a:latin typeface="Roboto" panose="020B0604020202020204" charset="0"/>
                <a:ea typeface="Roboto" panose="020B0604020202020204" charset="0"/>
                <a:cs typeface="Roboto" panose="020B0604020202020204" charset="0"/>
              </a:rPr>
              <a:t>– ponieważ wysoko wrażliwe dziecko widzi i czuje więcej, szybciej może męczyć się w niesprzyjających warunkach. Nadmierna ilość bodźców docierających do i tak intensywnie pracującego układu nerwowego generuje pojawianie się reakcji nerwowych i obronnych: obgryzanie paznokci, nadmierne drapanie, drażliwość, płaczliwość czy chęć izolacji. Uczeń może ponadto mieć trudności z utrzymaniem skupienia, wolniej pracować lub wręcz całkowicie wyłączać się podczas zajęć.</a:t>
            </a:r>
          </a:p>
        </p:txBody>
      </p:sp>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1920" y="5142384"/>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06909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8B37BA4D-C4F9-E448-67B0-C6849EC1E8F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E03E83E9-870A-3012-1AB3-1EF584062B23}"/>
              </a:ext>
            </a:extLst>
          </p:cNvPr>
          <p:cNvSpPr>
            <a:spLocks noGrp="1"/>
          </p:cNvSpPr>
          <p:nvPr>
            <p:ph type="title"/>
          </p:nvPr>
        </p:nvSpPr>
        <p:spPr>
          <a:xfrm>
            <a:off x="0" y="116632"/>
            <a:ext cx="9144000" cy="706090"/>
          </a:xfrm>
          <a:solidFill>
            <a:srgbClr val="2D8EC2"/>
          </a:solidFill>
        </p:spPr>
        <p:txBody>
          <a:bodyPr>
            <a:normAutofit/>
          </a:bodyPr>
          <a:lstStyle/>
          <a:p>
            <a:r>
              <a:rPr lang="pl-PL" sz="2800" b="1" dirty="0">
                <a:solidFill>
                  <a:prstClr val="white"/>
                </a:solidFill>
                <a:latin typeface="Roboto" panose="02000000000000000000" pitchFamily="2" charset="0"/>
                <a:ea typeface="Roboto" panose="02000000000000000000" pitchFamily="2" charset="0"/>
                <a:cs typeface="Roboto" panose="02000000000000000000" pitchFamily="2" charset="0"/>
              </a:rPr>
              <a:t>Jak zidentyfikować ucznia wysoko wrażliwego?</a:t>
            </a:r>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2BCA3DA3-D6C1-83F0-34EB-9478B7F78EE7}"/>
              </a:ext>
            </a:extLst>
          </p:cNvPr>
          <p:cNvSpPr>
            <a:spLocks noGrp="1"/>
          </p:cNvSpPr>
          <p:nvPr>
            <p:ph idx="1"/>
          </p:nvPr>
        </p:nvSpPr>
        <p:spPr>
          <a:xfrm>
            <a:off x="179512" y="836713"/>
            <a:ext cx="8784976" cy="4536503"/>
          </a:xfrm>
        </p:spPr>
        <p:txBody>
          <a:bodyPr>
            <a:normAutofit fontScale="70000" lnSpcReduction="20000"/>
          </a:bodyPr>
          <a:lstStyle/>
          <a:p>
            <a:r>
              <a:rPr lang="pl-PL" b="1" dirty="0">
                <a:latin typeface="Roboto" panose="020B0604020202020204" charset="0"/>
                <a:ea typeface="Roboto" panose="020B0604020202020204" charset="0"/>
                <a:cs typeface="Roboto" panose="020B0604020202020204" charset="0"/>
              </a:rPr>
              <a:t>Wysoka reaktywność emocjonalna </a:t>
            </a:r>
            <a:r>
              <a:rPr lang="pl-PL" dirty="0">
                <a:latin typeface="Roboto" panose="020B0604020202020204" charset="0"/>
                <a:ea typeface="Roboto" panose="020B0604020202020204" charset="0"/>
                <a:cs typeface="Roboto" panose="020B0604020202020204" charset="0"/>
              </a:rPr>
              <a:t>– typowe dla osoby o wysokiej wrażliwości jest o wiele głębsze przeżywanie emocji, zarówno tych przyjemnych, jak i nieprzyjemnych. W kontekście lekcyjnym dotyczy to zarówno sposobu udzielania informacji zwrotnej (pochwała, krytyka), jak i emocji manifestowanych przez otaczające osoby. Charakterystyczne jest współodczuwanie i empatia.</a:t>
            </a:r>
          </a:p>
          <a:p>
            <a:r>
              <a:rPr lang="pl-PL" b="1" dirty="0">
                <a:latin typeface="Roboto" panose="020B0604020202020204" charset="0"/>
                <a:ea typeface="Roboto" panose="020B0604020202020204" charset="0"/>
                <a:cs typeface="Roboto" panose="020B0604020202020204" charset="0"/>
              </a:rPr>
              <a:t>Odpowiedź na subtelne bodźce </a:t>
            </a:r>
            <a:r>
              <a:rPr lang="pl-PL" dirty="0">
                <a:latin typeface="Roboto" panose="020B0604020202020204" charset="0"/>
                <a:ea typeface="Roboto" panose="020B0604020202020204" charset="0"/>
                <a:cs typeface="Roboto" panose="020B0604020202020204" charset="0"/>
              </a:rPr>
              <a:t>– zauważanie nawet najdrobniejszych sygnałów płynących z otoczenia może przysparzać nie lada trudności, jeśli jednocześnie odczuwa się drapiącą w plecy metkę, słyszy szelest otwieranego dwie ławki dalej cukierka, a do tego słońce za mocno świeci w buzię. Zauważanie drobnych rzeczy w połączeniu z tymi całkiem normalnymi, może powodować prawdziwe trudności w osiągnięciu skupienia na lekcji.</a:t>
            </a:r>
          </a:p>
        </p:txBody>
      </p:sp>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936" y="5097751"/>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14122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CF2D7F77-6659-51E7-EBE3-313585C8EA1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503D346B-8369-6E0D-00EE-CCB93C03AEB2}"/>
              </a:ext>
            </a:extLst>
          </p:cNvPr>
          <p:cNvSpPr>
            <a:spLocks noGrp="1"/>
          </p:cNvSpPr>
          <p:nvPr>
            <p:ph type="title"/>
          </p:nvPr>
        </p:nvSpPr>
        <p:spPr>
          <a:xfrm>
            <a:off x="0" y="116632"/>
            <a:ext cx="9144000" cy="562074"/>
          </a:xfrm>
          <a:solidFill>
            <a:srgbClr val="2D8EC2"/>
          </a:solidFill>
        </p:spPr>
        <p:txBody>
          <a:bodyPr>
            <a:normAutofit/>
          </a:bodyPr>
          <a:lstStyle/>
          <a:p>
            <a:r>
              <a:rPr lang="pl-PL" sz="2800" b="1" dirty="0">
                <a:solidFill>
                  <a:schemeClr val="bg1"/>
                </a:solidFill>
                <a:latin typeface="Roboto" panose="02000000000000000000" pitchFamily="2" charset="0"/>
                <a:ea typeface="Roboto" panose="02000000000000000000" pitchFamily="2" charset="0"/>
                <a:cs typeface="Roboto" panose="02000000000000000000" pitchFamily="2" charset="0"/>
              </a:rPr>
              <a:t>Jak wspierać?</a:t>
            </a:r>
          </a:p>
        </p:txBody>
      </p:sp>
      <p:sp>
        <p:nvSpPr>
          <p:cNvPr id="3" name="Symbol zastępczy zawartości 2">
            <a:extLst>
              <a:ext uri="{FF2B5EF4-FFF2-40B4-BE49-F238E27FC236}">
                <a16:creationId xmlns:a16="http://schemas.microsoft.com/office/drawing/2014/main" xmlns="" id="{5F4C5717-F6A4-E96F-8C67-1336677FECF6}"/>
              </a:ext>
            </a:extLst>
          </p:cNvPr>
          <p:cNvSpPr>
            <a:spLocks noGrp="1"/>
          </p:cNvSpPr>
          <p:nvPr>
            <p:ph idx="1"/>
          </p:nvPr>
        </p:nvSpPr>
        <p:spPr>
          <a:xfrm>
            <a:off x="179512" y="764703"/>
            <a:ext cx="8712968" cy="4248473"/>
          </a:xfrm>
        </p:spPr>
        <p:txBody>
          <a:bodyPr>
            <a:normAutofit fontScale="85000" lnSpcReduction="10000"/>
          </a:bodyPr>
          <a:lstStyle/>
          <a:p>
            <a:r>
              <a:rPr lang="pl-PL" dirty="0">
                <a:latin typeface="Roboto" panose="020B0604020202020204" charset="0"/>
                <a:ea typeface="Roboto" panose="020B0604020202020204" charset="0"/>
                <a:cs typeface="Roboto" panose="020B0604020202020204" charset="0"/>
              </a:rPr>
              <a:t>Warto pracować według sporządzonego planu, informując grupę, co będziecie danego dnia robić. Praca według schematów pozwala przezwyciężyć trudności w adaptacji, działa kojąco poprzez ograniczenie emocji związanych z byciem zaskakiwanym.</a:t>
            </a:r>
          </a:p>
          <a:p>
            <a:r>
              <a:rPr lang="pl-PL" dirty="0">
                <a:latin typeface="Roboto" panose="020B0604020202020204" charset="0"/>
                <a:ea typeface="Roboto" panose="020B0604020202020204" charset="0"/>
                <a:cs typeface="Roboto" panose="020B0604020202020204" charset="0"/>
              </a:rPr>
              <a:t>Ogranicz nadmierne bodźce dźwiękowe i wizualne. Staraj się korzystać z takich materiałów dydaktycznych, które proponują uczniom bardziej stonowane doznania sensoryczne. Zadbaj o atmosferę sprzyjającą skupieniu.</a:t>
            </a:r>
          </a:p>
        </p:txBody>
      </p:sp>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165304"/>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5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936" y="5196136"/>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73370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643F9834-2937-EBF3-8001-3B51AD93770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03451C26-C09C-2024-21EC-46D91244FEFE}"/>
              </a:ext>
            </a:extLst>
          </p:cNvPr>
          <p:cNvSpPr>
            <a:spLocks noGrp="1"/>
          </p:cNvSpPr>
          <p:nvPr>
            <p:ph type="title"/>
          </p:nvPr>
        </p:nvSpPr>
        <p:spPr>
          <a:xfrm>
            <a:off x="-36512" y="116632"/>
            <a:ext cx="9144000" cy="706090"/>
          </a:xfrm>
          <a:solidFill>
            <a:srgbClr val="2D8EC2"/>
          </a:solidFill>
        </p:spPr>
        <p:txBody>
          <a:bodyPr>
            <a:normAutofit/>
          </a:bodyPr>
          <a:lstStyle/>
          <a:p>
            <a:r>
              <a:rPr lang="pl-PL" sz="2800" b="1" dirty="0">
                <a:solidFill>
                  <a:prstClr val="white"/>
                </a:solidFill>
                <a:latin typeface="Roboto" panose="02000000000000000000" pitchFamily="2" charset="0"/>
                <a:ea typeface="Roboto" panose="02000000000000000000" pitchFamily="2" charset="0"/>
                <a:cs typeface="Roboto" panose="02000000000000000000" pitchFamily="2" charset="0"/>
              </a:rPr>
              <a:t>Jak wspierać?</a:t>
            </a:r>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E65C9245-7D52-923C-418C-93F1F41C03DA}"/>
              </a:ext>
            </a:extLst>
          </p:cNvPr>
          <p:cNvSpPr>
            <a:spLocks noGrp="1"/>
          </p:cNvSpPr>
          <p:nvPr>
            <p:ph idx="1"/>
          </p:nvPr>
        </p:nvSpPr>
        <p:spPr>
          <a:xfrm>
            <a:off x="107504" y="836713"/>
            <a:ext cx="8892480" cy="4104456"/>
          </a:xfrm>
        </p:spPr>
        <p:txBody>
          <a:bodyPr>
            <a:normAutofit/>
          </a:bodyPr>
          <a:lstStyle/>
          <a:p>
            <a:r>
              <a:rPr lang="pl-PL" dirty="0">
                <a:latin typeface="Roboto" panose="020B0604020202020204" charset="0"/>
                <a:ea typeface="Roboto" panose="020B0604020202020204" charset="0"/>
                <a:cs typeface="Roboto" panose="020B0604020202020204" charset="0"/>
              </a:rPr>
              <a:t>Odpowiednio reaguj na potrzeby dziecka, a nie na jego zachowanie. Zachowanie to wierzchołek góry lodowej. Pod spodem są emocje i potrzeby – i dlatego to nimi w pierwszej kolejności się opiekujemy i zaspokajamy.</a:t>
            </a:r>
          </a:p>
          <a:p>
            <a:r>
              <a:rPr lang="pl-PL" dirty="0">
                <a:latin typeface="Roboto" panose="020B0604020202020204" charset="0"/>
                <a:ea typeface="Roboto" panose="020B0604020202020204" charset="0"/>
                <a:cs typeface="Roboto" panose="020B0604020202020204" charset="0"/>
              </a:rPr>
              <a:t>Pozwolenia na przeżywanie emocji – empatycznej komunikacji. </a:t>
            </a:r>
          </a:p>
        </p:txBody>
      </p:sp>
      <p:pic>
        <p:nvPicPr>
          <p:cNvPr id="204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9836" y="5013176"/>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50227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CFC2C635-8BBE-98E2-6CFF-CD82612AFA8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04C223EB-C549-B15D-E31A-911721802EC8}"/>
              </a:ext>
            </a:extLst>
          </p:cNvPr>
          <p:cNvSpPr>
            <a:spLocks noGrp="1"/>
          </p:cNvSpPr>
          <p:nvPr>
            <p:ph type="title"/>
          </p:nvPr>
        </p:nvSpPr>
        <p:spPr>
          <a:xfrm>
            <a:off x="0" y="1700808"/>
            <a:ext cx="9144000" cy="1714202"/>
          </a:xfrm>
          <a:solidFill>
            <a:srgbClr val="2D8EC2"/>
          </a:solidFill>
        </p:spPr>
        <p:txBody>
          <a:bodyPr>
            <a:normAutofit/>
          </a:bodyPr>
          <a:lstStyle/>
          <a:p>
            <a:r>
              <a:rPr lang="pl-PL" sz="3200" b="1" dirty="0">
                <a:solidFill>
                  <a:schemeClr val="bg1"/>
                </a:solidFill>
                <a:latin typeface="Roboto" panose="02000000000000000000" pitchFamily="2" charset="0"/>
                <a:ea typeface="Roboto" panose="02000000000000000000" pitchFamily="2" charset="0"/>
                <a:cs typeface="Roboto" panose="02000000000000000000" pitchFamily="2" charset="0"/>
              </a:rPr>
              <a:t>Uczniowie z zaburzeniami </a:t>
            </a:r>
            <a:br>
              <a:rPr lang="pl-PL" sz="3200" b="1" dirty="0">
                <a:solidFill>
                  <a:schemeClr val="bg1"/>
                </a:solidFill>
                <a:latin typeface="Roboto" panose="02000000000000000000" pitchFamily="2" charset="0"/>
                <a:ea typeface="Roboto" panose="02000000000000000000" pitchFamily="2" charset="0"/>
                <a:cs typeface="Roboto" panose="02000000000000000000" pitchFamily="2" charset="0"/>
              </a:rPr>
            </a:br>
            <a:r>
              <a:rPr lang="pl-PL" sz="3200" b="1" dirty="0">
                <a:solidFill>
                  <a:schemeClr val="bg1"/>
                </a:solidFill>
                <a:latin typeface="Roboto" panose="02000000000000000000" pitchFamily="2" charset="0"/>
                <a:ea typeface="Roboto" panose="02000000000000000000" pitchFamily="2" charset="0"/>
                <a:cs typeface="Roboto" panose="02000000000000000000" pitchFamily="2" charset="0"/>
              </a:rPr>
              <a:t>integracji sensorycznej</a:t>
            </a:r>
          </a:p>
        </p:txBody>
      </p:sp>
      <p:sp>
        <p:nvSpPr>
          <p:cNvPr id="3" name="Symbol zastępczy zawartości 2">
            <a:extLst>
              <a:ext uri="{FF2B5EF4-FFF2-40B4-BE49-F238E27FC236}">
                <a16:creationId xmlns:a16="http://schemas.microsoft.com/office/drawing/2014/main" xmlns="" id="{CC1F008F-1ED2-6BB2-DE89-49B2CD62E4C9}"/>
              </a:ext>
            </a:extLst>
          </p:cNvPr>
          <p:cNvSpPr>
            <a:spLocks noGrp="1"/>
          </p:cNvSpPr>
          <p:nvPr>
            <p:ph idx="1"/>
          </p:nvPr>
        </p:nvSpPr>
        <p:spPr>
          <a:xfrm>
            <a:off x="3995936" y="5111472"/>
            <a:ext cx="1584325" cy="45719"/>
          </a:xfrm>
        </p:spPr>
        <p:txBody>
          <a:bodyPr>
            <a:normAutofit fontScale="25000" lnSpcReduction="20000"/>
          </a:bodyPr>
          <a:lstStyle/>
          <a:p>
            <a:pPr marL="0" indent="0">
              <a:buNone/>
            </a:pPr>
            <a:endParaRPr lang="pl-PL" dirty="0">
              <a:latin typeface="Roboto Condensed" panose="02000000000000000000" pitchFamily="2" charset="0"/>
              <a:ea typeface="Roboto Condensed" panose="02000000000000000000" pitchFamily="2" charset="0"/>
              <a:cs typeface="Roboto Condensed" panose="02000000000000000000" pitchFamily="2" charset="0"/>
            </a:endParaRPr>
          </a:p>
        </p:txBody>
      </p:sp>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936" y="5115336"/>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46791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74A56EC-A629-BDA3-781E-E28A3DEADA8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863D28CA-70EF-F8C3-7291-CC690CD5068D}"/>
              </a:ext>
            </a:extLst>
          </p:cNvPr>
          <p:cNvSpPr>
            <a:spLocks noGrp="1"/>
          </p:cNvSpPr>
          <p:nvPr>
            <p:ph type="title"/>
          </p:nvPr>
        </p:nvSpPr>
        <p:spPr>
          <a:xfrm>
            <a:off x="-1" y="116633"/>
            <a:ext cx="9144000" cy="432048"/>
          </a:xfrm>
          <a:solidFill>
            <a:srgbClr val="2D8EC2"/>
          </a:solidFill>
        </p:spPr>
        <p:txBody>
          <a:bodyPr>
            <a:normAutofit fontScale="90000"/>
          </a:bodyPr>
          <a:lstStyle/>
          <a:p>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5B0F06F7-FFBF-8416-F65B-2C45B11DF985}"/>
              </a:ext>
            </a:extLst>
          </p:cNvPr>
          <p:cNvSpPr>
            <a:spLocks noGrp="1"/>
          </p:cNvSpPr>
          <p:nvPr>
            <p:ph idx="1"/>
          </p:nvPr>
        </p:nvSpPr>
        <p:spPr>
          <a:xfrm>
            <a:off x="107504" y="692696"/>
            <a:ext cx="8856984" cy="5199384"/>
          </a:xfrm>
        </p:spPr>
        <p:txBody>
          <a:bodyPr>
            <a:normAutofit/>
          </a:bodyPr>
          <a:lstStyle/>
          <a:p>
            <a:pPr marL="0" lvl="0" indent="0">
              <a:lnSpc>
                <a:spcPct val="115000"/>
              </a:lnSpc>
              <a:spcAft>
                <a:spcPts val="1275"/>
              </a:spcAft>
              <a:buNone/>
            </a:pPr>
            <a:r>
              <a:rPr lang="pl-PL" sz="2000" dirty="0">
                <a:solidFill>
                  <a:srgbClr val="2F2F2F"/>
                </a:solidFill>
                <a:latin typeface="Roboto" panose="020B0604020202020204" charset="0"/>
                <a:ea typeface="Roboto" panose="020B0604020202020204" charset="0"/>
                <a:cs typeface="Roboto" panose="020B0604020202020204" charset="0"/>
              </a:rPr>
              <a:t>Wypowiedź mamy 7 letniej Marysi:</a:t>
            </a:r>
          </a:p>
          <a:p>
            <a:pPr marL="0" lvl="0" indent="0">
              <a:lnSpc>
                <a:spcPct val="115000"/>
              </a:lnSpc>
              <a:spcAft>
                <a:spcPts val="1275"/>
              </a:spcAft>
              <a:buNone/>
            </a:pPr>
            <a:r>
              <a:rPr lang="pl-PL" sz="2000" dirty="0">
                <a:solidFill>
                  <a:srgbClr val="2F2F2F"/>
                </a:solidFill>
                <a:latin typeface="Roboto" panose="020B0604020202020204" charset="0"/>
                <a:ea typeface="Roboto" panose="020B0604020202020204" charset="0"/>
                <a:cs typeface="Roboto" panose="020B0604020202020204" charset="0"/>
              </a:rPr>
              <a:t>Niezliczoną ilość razy zdarza mi się marzyć o tym, by moje dziecko </a:t>
            </a:r>
            <a:r>
              <a:rPr lang="pl-PL" sz="2000" b="1" dirty="0">
                <a:solidFill>
                  <a:srgbClr val="2F2F2F"/>
                </a:solidFill>
                <a:latin typeface="Roboto" panose="020B0604020202020204" charset="0"/>
                <a:ea typeface="Roboto" panose="020B0604020202020204" charset="0"/>
                <a:cs typeface="Roboto" panose="020B0604020202020204" charset="0"/>
              </a:rPr>
              <a:t>usiadło</a:t>
            </a:r>
            <a:r>
              <a:rPr lang="pl-PL" sz="2000" dirty="0">
                <a:solidFill>
                  <a:srgbClr val="2F2F2F"/>
                </a:solidFill>
                <a:latin typeface="Roboto" panose="020B0604020202020204" charset="0"/>
                <a:ea typeface="Roboto" panose="020B0604020202020204" charset="0"/>
                <a:cs typeface="Roboto" panose="020B0604020202020204" charset="0"/>
              </a:rPr>
              <a:t> przy jakiejś zabawce i </a:t>
            </a:r>
            <a:r>
              <a:rPr lang="pl-PL" sz="2000" b="1" dirty="0">
                <a:solidFill>
                  <a:srgbClr val="2F2F2F"/>
                </a:solidFill>
                <a:latin typeface="Roboto" panose="020B0604020202020204" charset="0"/>
                <a:ea typeface="Roboto" panose="020B0604020202020204" charset="0"/>
                <a:cs typeface="Roboto" panose="020B0604020202020204" charset="0"/>
              </a:rPr>
              <a:t>spokojnie się pobawiło</a:t>
            </a:r>
            <a:r>
              <a:rPr lang="pl-PL" sz="2000" dirty="0">
                <a:solidFill>
                  <a:srgbClr val="2F2F2F"/>
                </a:solidFill>
                <a:latin typeface="Roboto" panose="020B0604020202020204" charset="0"/>
                <a:ea typeface="Roboto" panose="020B0604020202020204" charset="0"/>
                <a:cs typeface="Roboto" panose="020B0604020202020204" charset="0"/>
              </a:rPr>
              <a:t>. Gdy ja już padam na twarz Marysia biega, skacze, podskakuje, kręci się gadając przy tym bez chwili przerwy. Poza tym  chce niemal wszystkiego dotknąć, obejrzeć, zajrzeć, powąchać itd. itd. Jej baterie wciąż są naładowane…            I wtedy właśnie przychodzi ta myśl o chwili spokoju. Następna moja myśl jest taka, że ta chwila długo jeszcze nie nadejdzie.</a:t>
            </a:r>
            <a:endParaRPr lang="pl-PL" sz="2000" dirty="0">
              <a:solidFill>
                <a:prstClr val="black"/>
              </a:solidFill>
              <a:latin typeface="Roboto" panose="020B0604020202020204" charset="0"/>
              <a:ea typeface="Roboto" panose="020B0604020202020204" charset="0"/>
              <a:cs typeface="Roboto" panose="020B0604020202020204" charset="0"/>
            </a:endParaRPr>
          </a:p>
          <a:p>
            <a:pPr marL="0" lvl="0" indent="0">
              <a:lnSpc>
                <a:spcPct val="115000"/>
              </a:lnSpc>
              <a:spcAft>
                <a:spcPts val="1275"/>
              </a:spcAft>
              <a:buNone/>
            </a:pPr>
            <a:r>
              <a:rPr lang="pl-PL" sz="2000" dirty="0">
                <a:solidFill>
                  <a:srgbClr val="2F2F2F"/>
                </a:solidFill>
                <a:latin typeface="Roboto" panose="020B0604020202020204" charset="0"/>
                <a:ea typeface="Roboto" panose="020B0604020202020204" charset="0"/>
                <a:cs typeface="Roboto" panose="020B0604020202020204" charset="0"/>
              </a:rPr>
              <a:t>Chyba, że zdecyduje się na drzemkę.</a:t>
            </a:r>
            <a:endParaRPr lang="pl-PL" sz="2000" dirty="0">
              <a:solidFill>
                <a:prstClr val="black"/>
              </a:solidFill>
              <a:latin typeface="Roboto" panose="020B0604020202020204" charset="0"/>
              <a:ea typeface="Roboto" panose="020B0604020202020204" charset="0"/>
              <a:cs typeface="Roboto" panose="020B0604020202020204" charset="0"/>
            </a:endParaRPr>
          </a:p>
          <a:p>
            <a:pPr marL="0" lvl="0" indent="0">
              <a:lnSpc>
                <a:spcPct val="115000"/>
              </a:lnSpc>
              <a:spcAft>
                <a:spcPts val="1275"/>
              </a:spcAft>
              <a:buNone/>
            </a:pPr>
            <a:r>
              <a:rPr lang="pl-PL" sz="2000" dirty="0">
                <a:solidFill>
                  <a:srgbClr val="2F2F2F"/>
                </a:solidFill>
                <a:latin typeface="Roboto" panose="020B0604020202020204" charset="0"/>
                <a:ea typeface="Roboto" panose="020B0604020202020204" charset="0"/>
                <a:cs typeface="Roboto" panose="020B0604020202020204" charset="0"/>
              </a:rPr>
              <a:t>Albo pójdzie na spacer z tatą.</a:t>
            </a:r>
            <a:endParaRPr lang="pl-PL" sz="2000" dirty="0">
              <a:solidFill>
                <a:prstClr val="black"/>
              </a:solidFill>
              <a:latin typeface="Roboto" panose="020B0604020202020204" charset="0"/>
              <a:ea typeface="Roboto" panose="020B0604020202020204" charset="0"/>
              <a:cs typeface="Roboto" panose="020B0604020202020204" charset="0"/>
            </a:endParaRPr>
          </a:p>
          <a:p>
            <a:pPr marL="0" indent="0">
              <a:buNone/>
            </a:pPr>
            <a:endParaRPr lang="pl-PL"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9837" y="4941168"/>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35520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74A56EC-A629-BDA3-781E-E28A3DEADA8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863D28CA-70EF-F8C3-7291-CC690CD5068D}"/>
              </a:ext>
            </a:extLst>
          </p:cNvPr>
          <p:cNvSpPr>
            <a:spLocks noGrp="1"/>
          </p:cNvSpPr>
          <p:nvPr>
            <p:ph type="title"/>
          </p:nvPr>
        </p:nvSpPr>
        <p:spPr>
          <a:xfrm>
            <a:off x="-1" y="116633"/>
            <a:ext cx="9144000" cy="432048"/>
          </a:xfrm>
          <a:solidFill>
            <a:srgbClr val="2D8EC2"/>
          </a:solidFill>
        </p:spPr>
        <p:txBody>
          <a:bodyPr>
            <a:normAutofit fontScale="90000"/>
          </a:bodyPr>
          <a:lstStyle/>
          <a:p>
            <a:r>
              <a:rPr lang="pl-PL" sz="2800" b="1" dirty="0">
                <a:solidFill>
                  <a:schemeClr val="bg1"/>
                </a:solidFill>
                <a:latin typeface="Roboto" panose="02000000000000000000" pitchFamily="2" charset="0"/>
                <a:ea typeface="Roboto" panose="02000000000000000000" pitchFamily="2" charset="0"/>
                <a:cs typeface="Roboto" panose="02000000000000000000" pitchFamily="2" charset="0"/>
              </a:rPr>
              <a:t>Zachowanie zdrowych dzieci</a:t>
            </a:r>
          </a:p>
        </p:txBody>
      </p:sp>
      <p:sp>
        <p:nvSpPr>
          <p:cNvPr id="3" name="Symbol zastępczy zawartości 2">
            <a:extLst>
              <a:ext uri="{FF2B5EF4-FFF2-40B4-BE49-F238E27FC236}">
                <a16:creationId xmlns:a16="http://schemas.microsoft.com/office/drawing/2014/main" xmlns="" id="{5B0F06F7-FFBF-8416-F65B-2C45B11DF985}"/>
              </a:ext>
            </a:extLst>
          </p:cNvPr>
          <p:cNvSpPr>
            <a:spLocks noGrp="1"/>
          </p:cNvSpPr>
          <p:nvPr>
            <p:ph idx="1"/>
          </p:nvPr>
        </p:nvSpPr>
        <p:spPr>
          <a:xfrm>
            <a:off x="107504" y="692696"/>
            <a:ext cx="8856984" cy="5199384"/>
          </a:xfrm>
        </p:spPr>
        <p:txBody>
          <a:bodyPr>
            <a:normAutofit fontScale="92500" lnSpcReduction="10000"/>
          </a:bodyPr>
          <a:lstStyle/>
          <a:p>
            <a:pPr marL="0" lvl="0" indent="0" algn="ctr">
              <a:buNone/>
            </a:pPr>
            <a:r>
              <a:rPr lang="pl-PL" sz="2800" b="1" dirty="0">
                <a:solidFill>
                  <a:prstClr val="black"/>
                </a:solidFill>
                <a:latin typeface="Roboto" panose="020B0604020202020204" charset="0"/>
                <a:ea typeface="Roboto" panose="020B0604020202020204" charset="0"/>
                <a:cs typeface="Roboto" panose="020B0604020202020204" charset="0"/>
              </a:rPr>
              <a:t>Skąd ta nieustanna potrzeba ruchu?</a:t>
            </a:r>
          </a:p>
          <a:p>
            <a:pPr marL="0" lvl="0" indent="0">
              <a:buNone/>
            </a:pPr>
            <a:r>
              <a:rPr lang="pl-PL" sz="2200" dirty="0">
                <a:solidFill>
                  <a:prstClr val="black"/>
                </a:solidFill>
                <a:latin typeface="Roboto" panose="020B0604020202020204" charset="0"/>
                <a:ea typeface="Roboto" panose="020B0604020202020204" charset="0"/>
                <a:cs typeface="Roboto" panose="020B0604020202020204" charset="0"/>
              </a:rPr>
              <a:t>Ruch jest niezbędny do kształtowania się układu nerwowego,</a:t>
            </a:r>
            <a:r>
              <a:rPr lang="pl-PL" sz="2200" b="1" dirty="0">
                <a:solidFill>
                  <a:prstClr val="black"/>
                </a:solidFill>
                <a:latin typeface="Roboto" panose="020B0604020202020204" charset="0"/>
                <a:ea typeface="Roboto" panose="020B0604020202020204" charset="0"/>
                <a:cs typeface="Roboto" panose="020B0604020202020204" charset="0"/>
              </a:rPr>
              <a:t> stymuluje pracę i rozwój mózgu</a:t>
            </a:r>
            <a:r>
              <a:rPr lang="pl-PL" sz="2200" dirty="0">
                <a:solidFill>
                  <a:prstClr val="black"/>
                </a:solidFill>
                <a:latin typeface="Roboto" panose="020B0604020202020204" charset="0"/>
                <a:ea typeface="Roboto" panose="020B0604020202020204" charset="0"/>
                <a:cs typeface="Roboto" panose="020B0604020202020204" charset="0"/>
              </a:rPr>
              <a:t>.  Co ciekawe, pierwsze spontaniczne ruchy są wykonywane już w 12 tygodniu życia płodowego. Dziecko przez okres ciąży porusza się wraz z matką przez kilkanaście godzin w ciągu dnia, ruch jest więc dla niego zupełnie naturalny.</a:t>
            </a:r>
          </a:p>
          <a:p>
            <a:pPr marL="0" lvl="0" indent="0">
              <a:buNone/>
            </a:pPr>
            <a:endParaRPr lang="pl-PL" sz="2200" dirty="0">
              <a:solidFill>
                <a:prstClr val="black"/>
              </a:solidFill>
              <a:latin typeface="Roboto" panose="020B0604020202020204" charset="0"/>
              <a:ea typeface="Roboto" panose="020B0604020202020204" charset="0"/>
              <a:cs typeface="Roboto" panose="020B0604020202020204" charset="0"/>
            </a:endParaRPr>
          </a:p>
          <a:p>
            <a:pPr marL="0" lvl="0" indent="0">
              <a:buNone/>
            </a:pPr>
            <a:r>
              <a:rPr lang="pl-PL" sz="2200" dirty="0">
                <a:solidFill>
                  <a:prstClr val="black"/>
                </a:solidFill>
                <a:latin typeface="Roboto" panose="020B0604020202020204" charset="0"/>
                <a:ea typeface="Roboto" panose="020B0604020202020204" charset="0"/>
                <a:cs typeface="Roboto" panose="020B0604020202020204" charset="0"/>
              </a:rPr>
              <a:t>Po przyjściu na świat obserwujemy u maleństw nieskoordynowane ruchy rączek i nóżek, później unoszenie główki, obracanie się na boki, z czasem siadanie i raczkowanie.  A raczkowanie to bardzo ważny etap w rozwoju dziecka. Niezwykle istotny jest tutaj fakt, że dziecko jest już w stanie samodzielnie się przemieszczać. Wówczas samo może decydować o tym w którym kierunku chce pójść i czego dotknąć. To daje mu ogromne </a:t>
            </a:r>
            <a:r>
              <a:rPr lang="pl-PL" sz="2200" b="1" dirty="0">
                <a:solidFill>
                  <a:prstClr val="black"/>
                </a:solidFill>
                <a:latin typeface="Roboto" panose="020B0604020202020204" charset="0"/>
                <a:ea typeface="Roboto" panose="020B0604020202020204" charset="0"/>
                <a:cs typeface="Roboto" panose="020B0604020202020204" charset="0"/>
              </a:rPr>
              <a:t>możliwości poznawcze</a:t>
            </a:r>
            <a:r>
              <a:rPr lang="pl-PL" sz="2200" dirty="0">
                <a:solidFill>
                  <a:prstClr val="black"/>
                </a:solidFill>
                <a:latin typeface="Roboto" panose="020B0604020202020204" charset="0"/>
                <a:ea typeface="Roboto" panose="020B0604020202020204" charset="0"/>
                <a:cs typeface="Roboto" panose="020B0604020202020204" charset="0"/>
              </a:rPr>
              <a:t>.</a:t>
            </a:r>
            <a:br>
              <a:rPr lang="pl-PL" sz="2200" dirty="0">
                <a:solidFill>
                  <a:prstClr val="black"/>
                </a:solidFill>
                <a:latin typeface="Roboto" panose="020B0604020202020204" charset="0"/>
                <a:ea typeface="Roboto" panose="020B0604020202020204" charset="0"/>
                <a:cs typeface="Roboto" panose="020B0604020202020204" charset="0"/>
              </a:rPr>
            </a:br>
            <a:r>
              <a:rPr lang="pl-PL" sz="2200" dirty="0">
                <a:solidFill>
                  <a:prstClr val="black"/>
                </a:solidFill>
                <a:latin typeface="Roboto" panose="020B0604020202020204" charset="0"/>
                <a:ea typeface="Roboto" panose="020B0604020202020204" charset="0"/>
                <a:cs typeface="Roboto" panose="020B0604020202020204" charset="0"/>
              </a:rPr>
              <a:t>Ważne jest to, że w trakcie raczkowania dziecko wykonuje ruchy naprzemienne, które stymulują jednocześnie obie półkule mózgowe.</a:t>
            </a:r>
          </a:p>
          <a:p>
            <a:pPr marL="0" indent="0">
              <a:buNone/>
            </a:pPr>
            <a:endParaRPr lang="pl-PL"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1920" y="5556970"/>
            <a:ext cx="1224211" cy="734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08958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74A56EC-A629-BDA3-781E-E28A3DEADA8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863D28CA-70EF-F8C3-7291-CC690CD5068D}"/>
              </a:ext>
            </a:extLst>
          </p:cNvPr>
          <p:cNvSpPr>
            <a:spLocks noGrp="1"/>
          </p:cNvSpPr>
          <p:nvPr>
            <p:ph type="title"/>
          </p:nvPr>
        </p:nvSpPr>
        <p:spPr>
          <a:xfrm>
            <a:off x="-1" y="116633"/>
            <a:ext cx="9144000" cy="432048"/>
          </a:xfrm>
          <a:solidFill>
            <a:srgbClr val="2D8EC2"/>
          </a:solidFill>
        </p:spPr>
        <p:txBody>
          <a:bodyPr>
            <a:normAutofit fontScale="90000"/>
          </a:bodyPr>
          <a:lstStyle/>
          <a:p>
            <a:r>
              <a:rPr lang="pl-PL" sz="2800" b="1" dirty="0">
                <a:solidFill>
                  <a:prstClr val="white"/>
                </a:solidFill>
                <a:latin typeface="Roboto" panose="02000000000000000000" pitchFamily="2" charset="0"/>
                <a:ea typeface="Roboto" panose="02000000000000000000" pitchFamily="2" charset="0"/>
                <a:cs typeface="Roboto" panose="02000000000000000000" pitchFamily="2" charset="0"/>
              </a:rPr>
              <a:t>Zachowanie zdrowych dzieci</a:t>
            </a:r>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5B0F06F7-FFBF-8416-F65B-2C45B11DF985}"/>
              </a:ext>
            </a:extLst>
          </p:cNvPr>
          <p:cNvSpPr>
            <a:spLocks noGrp="1"/>
          </p:cNvSpPr>
          <p:nvPr>
            <p:ph idx="1"/>
          </p:nvPr>
        </p:nvSpPr>
        <p:spPr>
          <a:xfrm>
            <a:off x="107504" y="692696"/>
            <a:ext cx="8856984" cy="5199384"/>
          </a:xfrm>
        </p:spPr>
        <p:txBody>
          <a:bodyPr>
            <a:normAutofit/>
          </a:bodyPr>
          <a:lstStyle/>
          <a:p>
            <a:pPr marL="0" lvl="0" indent="0">
              <a:buNone/>
            </a:pPr>
            <a:r>
              <a:rPr lang="pl-PL" sz="2000" dirty="0">
                <a:solidFill>
                  <a:prstClr val="black"/>
                </a:solidFill>
                <a:latin typeface="Roboto" panose="020B0604020202020204" charset="0"/>
                <a:ea typeface="Roboto" panose="020B0604020202020204" charset="0"/>
                <a:cs typeface="Roboto" panose="020B0604020202020204" charset="0"/>
              </a:rPr>
              <a:t>Kolejnym </a:t>
            </a:r>
            <a:r>
              <a:rPr lang="pl-PL" sz="2000" b="1" dirty="0">
                <a:solidFill>
                  <a:prstClr val="black"/>
                </a:solidFill>
                <a:latin typeface="Roboto" panose="020B0604020202020204" charset="0"/>
                <a:ea typeface="Roboto" panose="020B0604020202020204" charset="0"/>
                <a:cs typeface="Roboto" panose="020B0604020202020204" charset="0"/>
              </a:rPr>
              <a:t>przełomowym momentem</a:t>
            </a:r>
            <a:r>
              <a:rPr lang="pl-PL" sz="2000" dirty="0">
                <a:solidFill>
                  <a:prstClr val="black"/>
                </a:solidFill>
                <a:latin typeface="Roboto" panose="020B0604020202020204" charset="0"/>
                <a:ea typeface="Roboto" panose="020B0604020202020204" charset="0"/>
                <a:cs typeface="Roboto" panose="020B0604020202020204" charset="0"/>
              </a:rPr>
              <a:t> w życiu dziecka jest nauka chodzenia. Mały odkrywca jeszcze bardziej może kontrolować otaczającą go przestrzeń, którą nieustannie eksploruje. Niektóre dzieci chodzą już w 10 miesiącu życia, a inne osiągają tę umiejętność dopiero w okolicach 14 miesiąca.</a:t>
            </a:r>
          </a:p>
          <a:p>
            <a:pPr marL="0" lvl="0" indent="0">
              <a:buNone/>
            </a:pPr>
            <a:r>
              <a:rPr lang="pl-PL" sz="2000" dirty="0">
                <a:solidFill>
                  <a:prstClr val="black"/>
                </a:solidFill>
                <a:latin typeface="Roboto" panose="020B0604020202020204" charset="0"/>
                <a:ea typeface="Roboto" panose="020B0604020202020204" charset="0"/>
                <a:cs typeface="Roboto" panose="020B0604020202020204" charset="0"/>
              </a:rPr>
              <a:t>Kiedy maluch już dobrze radzi sobie z chodzeniem zaczyna biegać,  wspinać się, wchodzić po schodach, podskakiwać, tańczyć, turlać się i pokonywać nowe przeszkody.</a:t>
            </a:r>
          </a:p>
          <a:p>
            <a:pPr marL="0" lvl="0" indent="0">
              <a:buNone/>
            </a:pPr>
            <a:r>
              <a:rPr lang="pl-PL" sz="2000" dirty="0">
                <a:solidFill>
                  <a:prstClr val="black"/>
                </a:solidFill>
                <a:latin typeface="Roboto" panose="020B0604020202020204" charset="0"/>
                <a:ea typeface="Roboto" panose="020B0604020202020204" charset="0"/>
                <a:cs typeface="Roboto" panose="020B0604020202020204" charset="0"/>
              </a:rPr>
              <a:t>Czasami bywamy zmęczeni, ale dzieci osiągają niesamowitą satysfakcję i przyjemność z samego faktu poruszania się. Musimy mieć świadomość tego, że ruch stymuluje pracę mózgu, wpływa na wydzielanie się neurotrofin, które pobudzają rozwój komórek nerwowych i usprawniają połączenia między nimi. Chyba większość z nas wie też o wydzielaniu się hormonów szczęścia czyli endorfin, które dają nam prawdziwy zastrzyk energii, niesamowicie poprawiając samopoczucie. Dotyczy to zarówno dzieci </a:t>
            </a:r>
          </a:p>
          <a:p>
            <a:pPr marL="0" lvl="0" indent="0">
              <a:buNone/>
            </a:pPr>
            <a:r>
              <a:rPr lang="pl-PL" sz="2000" dirty="0">
                <a:solidFill>
                  <a:prstClr val="black"/>
                </a:solidFill>
                <a:latin typeface="Roboto" panose="020B0604020202020204" charset="0"/>
                <a:ea typeface="Roboto" panose="020B0604020202020204" charset="0"/>
                <a:cs typeface="Roboto" panose="020B0604020202020204" charset="0"/>
              </a:rPr>
              <a:t>jak i dorosłych.</a:t>
            </a:r>
          </a:p>
          <a:p>
            <a:pPr marL="0" lvl="0" indent="0">
              <a:buNone/>
            </a:pPr>
            <a:endParaRPr lang="pl-PL" sz="2000" dirty="0">
              <a:solidFill>
                <a:prstClr val="black"/>
              </a:solidFill>
              <a:latin typeface="Roboto" panose="020B0604020202020204" charset="0"/>
              <a:ea typeface="Roboto" panose="020B0604020202020204" charset="0"/>
              <a:cs typeface="Roboto" panose="020B0604020202020204" charset="0"/>
            </a:endParaRPr>
          </a:p>
          <a:p>
            <a:pPr marL="0" indent="0">
              <a:buNone/>
            </a:pPr>
            <a:endParaRPr lang="pl-PL"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1920" y="5556970"/>
            <a:ext cx="1224211" cy="734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46864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74A56EC-A629-BDA3-781E-E28A3DEADA8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863D28CA-70EF-F8C3-7291-CC690CD5068D}"/>
              </a:ext>
            </a:extLst>
          </p:cNvPr>
          <p:cNvSpPr>
            <a:spLocks noGrp="1"/>
          </p:cNvSpPr>
          <p:nvPr>
            <p:ph type="title"/>
          </p:nvPr>
        </p:nvSpPr>
        <p:spPr>
          <a:xfrm>
            <a:off x="-1" y="116633"/>
            <a:ext cx="9144000" cy="432048"/>
          </a:xfrm>
          <a:solidFill>
            <a:srgbClr val="2D8EC2"/>
          </a:solidFill>
        </p:spPr>
        <p:txBody>
          <a:bodyPr>
            <a:normAutofit fontScale="90000"/>
          </a:bodyPr>
          <a:lstStyle/>
          <a:p>
            <a:r>
              <a:rPr lang="pl-PL" sz="2800" b="1" dirty="0">
                <a:solidFill>
                  <a:prstClr val="white"/>
                </a:solidFill>
                <a:latin typeface="Roboto" panose="02000000000000000000" pitchFamily="2" charset="0"/>
                <a:ea typeface="Roboto" panose="02000000000000000000" pitchFamily="2" charset="0"/>
                <a:cs typeface="Roboto" panose="02000000000000000000" pitchFamily="2" charset="0"/>
              </a:rPr>
              <a:t>Zachowanie zdrowych dzieci</a:t>
            </a:r>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5B0F06F7-FFBF-8416-F65B-2C45B11DF985}"/>
              </a:ext>
            </a:extLst>
          </p:cNvPr>
          <p:cNvSpPr>
            <a:spLocks noGrp="1"/>
          </p:cNvSpPr>
          <p:nvPr>
            <p:ph idx="1"/>
          </p:nvPr>
        </p:nvSpPr>
        <p:spPr>
          <a:xfrm>
            <a:off x="107504" y="692696"/>
            <a:ext cx="8856984" cy="5199384"/>
          </a:xfrm>
        </p:spPr>
        <p:txBody>
          <a:bodyPr>
            <a:normAutofit fontScale="92500" lnSpcReduction="20000"/>
          </a:bodyPr>
          <a:lstStyle/>
          <a:p>
            <a:pPr marL="0" lvl="0" indent="0">
              <a:buNone/>
            </a:pPr>
            <a:r>
              <a:rPr lang="pl-PL" sz="2200" b="1" dirty="0">
                <a:solidFill>
                  <a:prstClr val="black"/>
                </a:solidFill>
                <a:latin typeface="Roboto" panose="020B0604020202020204" charset="0"/>
                <a:ea typeface="Roboto" panose="020B0604020202020204" charset="0"/>
                <a:cs typeface="Roboto" panose="020B0604020202020204" charset="0"/>
              </a:rPr>
              <a:t>Dziecko poruszając się (również na świeżym powietrzu):</a:t>
            </a:r>
            <a:endParaRPr lang="pl-PL" sz="2200" dirty="0">
              <a:solidFill>
                <a:prstClr val="black"/>
              </a:solidFill>
              <a:latin typeface="Roboto" panose="020B0604020202020204" charset="0"/>
              <a:ea typeface="Roboto" panose="020B0604020202020204" charset="0"/>
              <a:cs typeface="Roboto" panose="020B0604020202020204" charset="0"/>
            </a:endParaRPr>
          </a:p>
          <a:p>
            <a:pPr lvl="0"/>
            <a:r>
              <a:rPr lang="pl-PL" sz="2200" dirty="0">
                <a:solidFill>
                  <a:prstClr val="black"/>
                </a:solidFill>
                <a:latin typeface="Roboto" panose="020B0604020202020204" charset="0"/>
                <a:ea typeface="Roboto" panose="020B0604020202020204" charset="0"/>
                <a:cs typeface="Roboto" panose="020B0604020202020204" charset="0"/>
              </a:rPr>
              <a:t>stymuluje swój układ nerwowy,</a:t>
            </a:r>
          </a:p>
          <a:p>
            <a:pPr lvl="0"/>
            <a:r>
              <a:rPr lang="pl-PL" sz="2200" dirty="0">
                <a:solidFill>
                  <a:prstClr val="black"/>
                </a:solidFill>
                <a:latin typeface="Roboto" panose="020B0604020202020204" charset="0"/>
                <a:ea typeface="Roboto" panose="020B0604020202020204" charset="0"/>
                <a:cs typeface="Roboto" panose="020B0604020202020204" charset="0"/>
              </a:rPr>
              <a:t>ćwiczy mięśnie,</a:t>
            </a:r>
          </a:p>
          <a:p>
            <a:pPr lvl="0"/>
            <a:r>
              <a:rPr lang="pl-PL" sz="2200" dirty="0">
                <a:solidFill>
                  <a:prstClr val="black"/>
                </a:solidFill>
                <a:latin typeface="Roboto" panose="020B0604020202020204" charset="0"/>
                <a:ea typeface="Roboto" panose="020B0604020202020204" charset="0"/>
                <a:cs typeface="Roboto" panose="020B0604020202020204" charset="0"/>
              </a:rPr>
              <a:t>poznaje świat, ogląda, dotyka, wącha,</a:t>
            </a:r>
          </a:p>
          <a:p>
            <a:pPr lvl="0"/>
            <a:r>
              <a:rPr lang="pl-PL" sz="2200" dirty="0">
                <a:solidFill>
                  <a:prstClr val="black"/>
                </a:solidFill>
                <a:latin typeface="Roboto" panose="020B0604020202020204" charset="0"/>
                <a:ea typeface="Roboto" panose="020B0604020202020204" charset="0"/>
                <a:cs typeface="Roboto" panose="020B0604020202020204" charset="0"/>
              </a:rPr>
              <a:t>doznaje niesamowitych wrażeń dotykowych (raczkowanie, chodzenie) spacerując po puszystym dywanie czy też twardym parkiecie,</a:t>
            </a:r>
          </a:p>
          <a:p>
            <a:pPr lvl="0"/>
            <a:r>
              <a:rPr lang="pl-PL" sz="2200" dirty="0">
                <a:solidFill>
                  <a:prstClr val="black"/>
                </a:solidFill>
                <a:latin typeface="Roboto" panose="020B0604020202020204" charset="0"/>
                <a:ea typeface="Roboto" panose="020B0604020202020204" charset="0"/>
                <a:cs typeface="Roboto" panose="020B0604020202020204" charset="0"/>
              </a:rPr>
              <a:t>uczy się zdobywając nowe doświadczenia,</a:t>
            </a:r>
          </a:p>
          <a:p>
            <a:pPr lvl="0"/>
            <a:r>
              <a:rPr lang="pl-PL" sz="2200" dirty="0">
                <a:solidFill>
                  <a:prstClr val="black"/>
                </a:solidFill>
                <a:latin typeface="Roboto" panose="020B0604020202020204" charset="0"/>
                <a:ea typeface="Roboto" panose="020B0604020202020204" charset="0"/>
                <a:cs typeface="Roboto" panose="020B0604020202020204" charset="0"/>
              </a:rPr>
              <a:t>dotlenia swój organizm,</a:t>
            </a:r>
          </a:p>
          <a:p>
            <a:pPr lvl="0"/>
            <a:r>
              <a:rPr lang="pl-PL" sz="2200" dirty="0">
                <a:solidFill>
                  <a:prstClr val="black"/>
                </a:solidFill>
                <a:latin typeface="Roboto" panose="020B0604020202020204" charset="0"/>
                <a:ea typeface="Roboto" panose="020B0604020202020204" charset="0"/>
                <a:cs typeface="Roboto" panose="020B0604020202020204" charset="0"/>
              </a:rPr>
              <a:t>wzmacnia swoją odporność,</a:t>
            </a:r>
          </a:p>
          <a:p>
            <a:pPr lvl="0"/>
            <a:r>
              <a:rPr lang="pl-PL" sz="2200" dirty="0">
                <a:solidFill>
                  <a:prstClr val="black"/>
                </a:solidFill>
                <a:latin typeface="Roboto" panose="020B0604020202020204" charset="0"/>
                <a:ea typeface="Roboto" panose="020B0604020202020204" charset="0"/>
                <a:cs typeface="Roboto" panose="020B0604020202020204" charset="0"/>
              </a:rPr>
              <a:t>a przy tym jest szczęśliwe.</a:t>
            </a:r>
          </a:p>
          <a:p>
            <a:pPr lvl="0"/>
            <a:endParaRPr lang="pl-PL" sz="2200" dirty="0">
              <a:solidFill>
                <a:prstClr val="black"/>
              </a:solidFill>
              <a:latin typeface="Roboto" panose="020B0604020202020204" charset="0"/>
              <a:ea typeface="Roboto" panose="020B0604020202020204" charset="0"/>
              <a:cs typeface="Roboto" panose="020B0604020202020204" charset="0"/>
            </a:endParaRPr>
          </a:p>
          <a:p>
            <a:pPr marL="0" lvl="0" indent="0">
              <a:buNone/>
            </a:pPr>
            <a:r>
              <a:rPr lang="pl-PL" sz="2200" dirty="0">
                <a:solidFill>
                  <a:prstClr val="black"/>
                </a:solidFill>
                <a:latin typeface="Roboto" panose="020B0604020202020204" charset="0"/>
                <a:ea typeface="Roboto" panose="020B0604020202020204" charset="0"/>
                <a:cs typeface="Roboto" panose="020B0604020202020204" charset="0"/>
              </a:rPr>
              <a:t>Oczywiście szczęśliwe będzie również siedząc spokojnie oglądając bajki czy rysując przy stoliku. </a:t>
            </a:r>
          </a:p>
          <a:p>
            <a:pPr marL="0" lvl="0" indent="0">
              <a:buNone/>
            </a:pPr>
            <a:endParaRPr lang="pl-PL" sz="2200" dirty="0">
              <a:solidFill>
                <a:prstClr val="black"/>
              </a:solidFill>
              <a:latin typeface="Roboto" panose="020B0604020202020204" charset="0"/>
              <a:ea typeface="Roboto" panose="020B0604020202020204" charset="0"/>
              <a:cs typeface="Roboto" panose="020B0604020202020204" charset="0"/>
            </a:endParaRPr>
          </a:p>
          <a:p>
            <a:pPr marL="0" lvl="0" indent="0">
              <a:buNone/>
            </a:pPr>
            <a:r>
              <a:rPr lang="pl-PL" sz="2200" dirty="0">
                <a:solidFill>
                  <a:prstClr val="black"/>
                </a:solidFill>
                <a:latin typeface="Roboto" panose="020B0604020202020204" charset="0"/>
                <a:ea typeface="Roboto" panose="020B0604020202020204" charset="0"/>
                <a:cs typeface="Roboto" panose="020B0604020202020204" charset="0"/>
              </a:rPr>
              <a:t>Zatem czy dziecko musi się tak dużo ruszać, kręcić? </a:t>
            </a:r>
          </a:p>
          <a:p>
            <a:pPr marL="0" lvl="0" indent="0">
              <a:buNone/>
            </a:pPr>
            <a:endParaRPr lang="pl-PL" sz="2200" dirty="0">
              <a:solidFill>
                <a:prstClr val="black"/>
              </a:solidFill>
              <a:latin typeface="Roboto" panose="020B0604020202020204" charset="0"/>
              <a:ea typeface="Roboto" panose="020B0604020202020204" charset="0"/>
              <a:cs typeface="Roboto" panose="020B0604020202020204" charset="0"/>
            </a:endParaRPr>
          </a:p>
          <a:p>
            <a:pPr marL="0" lvl="0" indent="0">
              <a:buNone/>
            </a:pPr>
            <a:r>
              <a:rPr lang="pl-PL" sz="2200" b="1" dirty="0">
                <a:solidFill>
                  <a:prstClr val="black"/>
                </a:solidFill>
                <a:latin typeface="Roboto" panose="020B0604020202020204" charset="0"/>
                <a:ea typeface="Roboto" panose="020B0604020202020204" charset="0"/>
                <a:cs typeface="Roboto" panose="020B0604020202020204" charset="0"/>
              </a:rPr>
              <a:t>Tak, musi.</a:t>
            </a:r>
          </a:p>
          <a:p>
            <a:pPr marL="0" lvl="0" indent="0">
              <a:buNone/>
            </a:pPr>
            <a:endParaRPr lang="pl-PL" sz="2000" dirty="0">
              <a:solidFill>
                <a:prstClr val="black"/>
              </a:solidFill>
              <a:latin typeface="Roboto" panose="020B0604020202020204" charset="0"/>
              <a:ea typeface="Roboto" panose="020B0604020202020204" charset="0"/>
              <a:cs typeface="Roboto" panose="020B0604020202020204" charset="0"/>
            </a:endParaRPr>
          </a:p>
          <a:p>
            <a:pPr marL="0" indent="0">
              <a:buNone/>
            </a:pPr>
            <a:endParaRPr lang="pl-PL"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1920" y="5556970"/>
            <a:ext cx="1224211" cy="734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2308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017A6EBB-4B4C-01C9-27E0-0B0B66B7920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521068E9-9A6B-B033-E8BF-A5E9F58437DE}"/>
              </a:ext>
            </a:extLst>
          </p:cNvPr>
          <p:cNvSpPr>
            <a:spLocks noGrp="1"/>
          </p:cNvSpPr>
          <p:nvPr>
            <p:ph type="title"/>
          </p:nvPr>
        </p:nvSpPr>
        <p:spPr>
          <a:xfrm>
            <a:off x="0" y="0"/>
            <a:ext cx="9144000" cy="788639"/>
          </a:xfrm>
          <a:solidFill>
            <a:srgbClr val="2D8EC2"/>
          </a:solidFill>
        </p:spPr>
        <p:txBody>
          <a:bodyPr>
            <a:normAutofit/>
          </a:bodyPr>
          <a:lstStyle/>
          <a:p>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0ADDEEAA-EC55-A106-6768-19A8A61B38FF}"/>
              </a:ext>
            </a:extLst>
          </p:cNvPr>
          <p:cNvSpPr>
            <a:spLocks noGrp="1"/>
          </p:cNvSpPr>
          <p:nvPr>
            <p:ph idx="1"/>
          </p:nvPr>
        </p:nvSpPr>
        <p:spPr>
          <a:xfrm>
            <a:off x="467544" y="799982"/>
            <a:ext cx="8229600" cy="4320480"/>
          </a:xfrm>
        </p:spPr>
        <p:txBody>
          <a:bodyPr>
            <a:normAutofit lnSpcReduction="10000"/>
          </a:bodyPr>
          <a:lstStyle/>
          <a:p>
            <a:pPr marL="0" lvl="0" indent="0" algn="ctr">
              <a:buNone/>
            </a:pPr>
            <a:r>
              <a:rPr lang="pl-PL" sz="2700" dirty="0">
                <a:solidFill>
                  <a:prstClr val="black"/>
                </a:solidFill>
                <a:latin typeface="Roboto" panose="020B0604020202020204" charset="0"/>
                <a:ea typeface="Roboto" panose="020B0604020202020204" charset="0"/>
                <a:cs typeface="Roboto" panose="020B0604020202020204" charset="0"/>
              </a:rPr>
              <a:t>Sytuacja, którą wszyscy znamy: </a:t>
            </a:r>
          </a:p>
          <a:p>
            <a:pPr marL="0" lvl="0" indent="0" algn="ctr">
              <a:buNone/>
            </a:pPr>
            <a:r>
              <a:rPr lang="pl-PL" sz="2700" dirty="0">
                <a:solidFill>
                  <a:prstClr val="black"/>
                </a:solidFill>
                <a:latin typeface="Roboto" panose="020B0604020202020204" charset="0"/>
                <a:ea typeface="Roboto" panose="020B0604020202020204" charset="0"/>
                <a:cs typeface="Roboto" panose="020B0604020202020204" charset="0"/>
              </a:rPr>
              <a:t>Prosimy klasę o wykonanie zadania, a jeden z uczniów wcale nie ma zamiaru nas posłuchać…..</a:t>
            </a:r>
          </a:p>
          <a:p>
            <a:pPr marL="0" lvl="0" indent="0" algn="ctr">
              <a:buNone/>
            </a:pPr>
            <a:endParaRPr lang="pl-PL" sz="2700" dirty="0">
              <a:solidFill>
                <a:prstClr val="black"/>
              </a:solidFill>
              <a:latin typeface="Roboto" panose="020B0604020202020204" charset="0"/>
              <a:ea typeface="Roboto" panose="020B0604020202020204" charset="0"/>
              <a:cs typeface="Roboto" panose="020B0604020202020204" charset="0"/>
            </a:endParaRPr>
          </a:p>
          <a:p>
            <a:pPr marL="0" lvl="0" indent="0" algn="ctr">
              <a:buNone/>
            </a:pPr>
            <a:r>
              <a:rPr lang="pl-PL" sz="2700" dirty="0">
                <a:solidFill>
                  <a:prstClr val="black"/>
                </a:solidFill>
                <a:latin typeface="Roboto" panose="020B0604020202020204" charset="0"/>
                <a:ea typeface="Roboto" panose="020B0604020202020204" charset="0"/>
                <a:cs typeface="Roboto" panose="020B0604020202020204" charset="0"/>
              </a:rPr>
              <a:t>W takich momentach najczęściej myślimy: </a:t>
            </a:r>
          </a:p>
          <a:p>
            <a:pPr lvl="0"/>
            <a:r>
              <a:rPr lang="pl-PL" sz="2700" dirty="0">
                <a:solidFill>
                  <a:prstClr val="black"/>
                </a:solidFill>
                <a:latin typeface="Roboto" panose="020B0604020202020204" charset="0"/>
                <a:ea typeface="Roboto" panose="020B0604020202020204" charset="0"/>
                <a:cs typeface="Roboto" panose="020B0604020202020204" charset="0"/>
              </a:rPr>
              <a:t>brak wychowania,</a:t>
            </a:r>
          </a:p>
          <a:p>
            <a:pPr lvl="0"/>
            <a:r>
              <a:rPr lang="pl-PL" sz="2700" dirty="0">
                <a:solidFill>
                  <a:prstClr val="black"/>
                </a:solidFill>
                <a:latin typeface="Roboto" panose="020B0604020202020204" charset="0"/>
                <a:ea typeface="Roboto" panose="020B0604020202020204" charset="0"/>
                <a:cs typeface="Roboto" panose="020B0604020202020204" charset="0"/>
              </a:rPr>
              <a:t>celowa prowokacja,</a:t>
            </a:r>
          </a:p>
          <a:p>
            <a:pPr lvl="0"/>
            <a:r>
              <a:rPr lang="pl-PL" sz="2700" dirty="0">
                <a:solidFill>
                  <a:prstClr val="black"/>
                </a:solidFill>
                <a:latin typeface="Roboto" panose="020B0604020202020204" charset="0"/>
                <a:ea typeface="Roboto" panose="020B0604020202020204" charset="0"/>
                <a:cs typeface="Roboto" panose="020B0604020202020204" charset="0"/>
              </a:rPr>
              <a:t>testowanie granic,</a:t>
            </a:r>
          </a:p>
          <a:p>
            <a:pPr lvl="0"/>
            <a:r>
              <a:rPr lang="pl-PL" sz="2700" dirty="0">
                <a:solidFill>
                  <a:prstClr val="black"/>
                </a:solidFill>
                <a:latin typeface="Roboto" panose="020B0604020202020204" charset="0"/>
                <a:ea typeface="Roboto" panose="020B0604020202020204" charset="0"/>
                <a:cs typeface="Roboto" panose="020B0604020202020204" charset="0"/>
              </a:rPr>
              <a:t>brak szacunku.</a:t>
            </a:r>
          </a:p>
          <a:p>
            <a:pPr marL="0" indent="0">
              <a:buNone/>
            </a:pPr>
            <a:endParaRPr lang="pl-PL" dirty="0">
              <a:latin typeface="Roboto Condensed" panose="02000000000000000000" pitchFamily="2" charset="0"/>
              <a:ea typeface="Roboto Condensed" panose="02000000000000000000" pitchFamily="2" charset="0"/>
              <a:cs typeface="Roboto Condensed" panose="02000000000000000000" pitchFamily="2"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136" y="6103798"/>
            <a:ext cx="6408712" cy="5675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1792" y="5036998"/>
            <a:ext cx="177482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615287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74A56EC-A629-BDA3-781E-E28A3DEADA8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863D28CA-70EF-F8C3-7291-CC690CD5068D}"/>
              </a:ext>
            </a:extLst>
          </p:cNvPr>
          <p:cNvSpPr>
            <a:spLocks noGrp="1"/>
          </p:cNvSpPr>
          <p:nvPr>
            <p:ph type="title"/>
          </p:nvPr>
        </p:nvSpPr>
        <p:spPr>
          <a:xfrm>
            <a:off x="-1" y="116633"/>
            <a:ext cx="9144000" cy="432048"/>
          </a:xfrm>
          <a:solidFill>
            <a:srgbClr val="2D8EC2"/>
          </a:solidFill>
        </p:spPr>
        <p:txBody>
          <a:bodyPr>
            <a:normAutofit fontScale="90000"/>
          </a:bodyPr>
          <a:lstStyle/>
          <a:p>
            <a:r>
              <a:rPr lang="pl-PL" sz="2800" b="1" dirty="0">
                <a:solidFill>
                  <a:prstClr val="white"/>
                </a:solidFill>
                <a:latin typeface="Roboto" panose="02000000000000000000" pitchFamily="2" charset="0"/>
                <a:ea typeface="Roboto" panose="02000000000000000000" pitchFamily="2" charset="0"/>
                <a:cs typeface="Roboto" panose="02000000000000000000" pitchFamily="2" charset="0"/>
              </a:rPr>
              <a:t>Uczniowie z zaburzeniami integracji sensorycznej</a:t>
            </a:r>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5B0F06F7-FFBF-8416-F65B-2C45B11DF985}"/>
              </a:ext>
            </a:extLst>
          </p:cNvPr>
          <p:cNvSpPr>
            <a:spLocks noGrp="1"/>
          </p:cNvSpPr>
          <p:nvPr>
            <p:ph idx="1"/>
          </p:nvPr>
        </p:nvSpPr>
        <p:spPr>
          <a:xfrm>
            <a:off x="35533" y="724972"/>
            <a:ext cx="8856984" cy="5199384"/>
          </a:xfrm>
        </p:spPr>
        <p:txBody>
          <a:bodyPr>
            <a:normAutofit/>
          </a:bodyPr>
          <a:lstStyle/>
          <a:p>
            <a:pPr marL="0" lvl="0" indent="0">
              <a:buNone/>
            </a:pPr>
            <a:r>
              <a:rPr lang="pl-PL" sz="2200" dirty="0">
                <a:solidFill>
                  <a:prstClr val="black"/>
                </a:solidFill>
                <a:latin typeface="Roboto" panose="020B0604020202020204" charset="0"/>
                <a:ea typeface="Roboto" panose="020B0604020202020204" charset="0"/>
                <a:cs typeface="Roboto" panose="020B0604020202020204" charset="0"/>
              </a:rPr>
              <a:t>Odbiór informacji przez nasze zmysły oraz ich celowa organizacja     w naszym ośrodkowym układzie nerwowym (tzw. integracja sensoryczna) to procesy, które umożliwiają odpowiednią interpretację sytuacji i adekwatne zareagowanie do wymogów otoczenia. U dzieci z autyzmem system odbioru bodźców sensorycznych i przetwarzanie otrzymanych przez zmysły informacji jest zaburzony. Zaburzenia sensoryczne są wyraźnie widoczne w zachowaniu dziecka, które bez wątpienia możemy nazwać trudnym. Carl </a:t>
            </a:r>
            <a:r>
              <a:rPr lang="pl-PL" sz="2200" dirty="0" err="1">
                <a:solidFill>
                  <a:prstClr val="black"/>
                </a:solidFill>
                <a:latin typeface="Roboto" panose="020B0604020202020204" charset="0"/>
                <a:ea typeface="Roboto" panose="020B0604020202020204" charset="0"/>
                <a:cs typeface="Roboto" panose="020B0604020202020204" charset="0"/>
              </a:rPr>
              <a:t>Delacato</a:t>
            </a:r>
            <a:r>
              <a:rPr lang="pl-PL" sz="2200" dirty="0">
                <a:solidFill>
                  <a:prstClr val="black"/>
                </a:solidFill>
                <a:latin typeface="Roboto" panose="020B0604020202020204" charset="0"/>
                <a:ea typeface="Roboto" panose="020B0604020202020204" charset="0"/>
                <a:cs typeface="Roboto" panose="020B0604020202020204" charset="0"/>
              </a:rPr>
              <a:t>, który – jako jeden z pierwszych – opisał je u osób z autyzmem, stwierdził, że tego rodzaju dysfunkcje są wręcz wpisane w obraz całościowego zaburzenia rozwoju, jakim jest autyzm. Wysunął hipotezę, że pewne uszkodzenia mózgu prowadzą do deficytów percepcyjnych, które dziecko próbuje sobie kompensować, a więc w uproszczeniu można powiedzieć – „naprawiać” lub samodzielnie „leczyć”. </a:t>
            </a:r>
          </a:p>
          <a:p>
            <a:pPr marL="0" indent="0">
              <a:buNone/>
            </a:pPr>
            <a:endParaRPr lang="pl-PL"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1920" y="5725910"/>
            <a:ext cx="1224211" cy="734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268036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CFC2C635-8BBE-98E2-6CFF-CD82612AFA8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04C223EB-C549-B15D-E31A-911721802EC8}"/>
              </a:ext>
            </a:extLst>
          </p:cNvPr>
          <p:cNvSpPr>
            <a:spLocks noGrp="1"/>
          </p:cNvSpPr>
          <p:nvPr>
            <p:ph type="title"/>
          </p:nvPr>
        </p:nvSpPr>
        <p:spPr>
          <a:xfrm>
            <a:off x="0" y="116632"/>
            <a:ext cx="9144000" cy="634082"/>
          </a:xfrm>
          <a:solidFill>
            <a:srgbClr val="2D8EC2"/>
          </a:solidFill>
        </p:spPr>
        <p:txBody>
          <a:bodyPr>
            <a:normAutofit/>
          </a:bodyPr>
          <a:lstStyle/>
          <a:p>
            <a:r>
              <a:rPr lang="pl-PL" sz="2800" b="1" dirty="0">
                <a:solidFill>
                  <a:schemeClr val="bg1"/>
                </a:solidFill>
                <a:latin typeface="Roboto" panose="02000000000000000000" pitchFamily="2" charset="0"/>
                <a:ea typeface="Roboto" panose="02000000000000000000" pitchFamily="2" charset="0"/>
                <a:cs typeface="Roboto" panose="02000000000000000000" pitchFamily="2" charset="0"/>
              </a:rPr>
              <a:t>Uczniowie z zaburzeniami integracji sensorycznej</a:t>
            </a:r>
          </a:p>
        </p:txBody>
      </p:sp>
      <p:sp>
        <p:nvSpPr>
          <p:cNvPr id="3" name="Symbol zastępczy zawartości 2">
            <a:extLst>
              <a:ext uri="{FF2B5EF4-FFF2-40B4-BE49-F238E27FC236}">
                <a16:creationId xmlns:a16="http://schemas.microsoft.com/office/drawing/2014/main" xmlns="" id="{CC1F008F-1ED2-6BB2-DE89-49B2CD62E4C9}"/>
              </a:ext>
            </a:extLst>
          </p:cNvPr>
          <p:cNvSpPr>
            <a:spLocks noGrp="1"/>
          </p:cNvSpPr>
          <p:nvPr>
            <p:ph idx="1"/>
          </p:nvPr>
        </p:nvSpPr>
        <p:spPr>
          <a:xfrm>
            <a:off x="107504" y="764705"/>
            <a:ext cx="8856984" cy="4896543"/>
          </a:xfrm>
        </p:spPr>
        <p:txBody>
          <a:bodyPr>
            <a:normAutofit fontScale="25000" lnSpcReduction="20000"/>
          </a:bodyPr>
          <a:lstStyle/>
          <a:p>
            <a:pPr marL="0" indent="0">
              <a:buNone/>
            </a:pPr>
            <a:endParaRPr lang="pl-PL" sz="4000" dirty="0">
              <a:latin typeface="Roboto" panose="020B0604020202020204" charset="0"/>
              <a:ea typeface="Roboto" panose="020B0604020202020204" charset="0"/>
              <a:cs typeface="Roboto" panose="020B0604020202020204" charset="0"/>
            </a:endParaRPr>
          </a:p>
          <a:p>
            <a:pPr marL="0" indent="0">
              <a:buNone/>
            </a:pPr>
            <a:r>
              <a:rPr lang="pl-PL" sz="8000" dirty="0">
                <a:latin typeface="Roboto" panose="020B0604020202020204" charset="0"/>
                <a:ea typeface="Roboto" panose="020B0604020202020204" charset="0"/>
                <a:cs typeface="Roboto" panose="020B0604020202020204" charset="0"/>
              </a:rPr>
              <a:t>Dysfunkcje percepcyjne i zaburzenia w organizacji bodźców </a:t>
            </a:r>
            <a:r>
              <a:rPr lang="pl-PL" sz="8000" dirty="0">
                <a:solidFill>
                  <a:prstClr val="black"/>
                </a:solidFill>
                <a:latin typeface="Roboto" panose="020B0604020202020204" charset="0"/>
                <a:ea typeface="Roboto" panose="020B0604020202020204" charset="0"/>
                <a:cs typeface="Roboto" panose="020B0604020202020204" charset="0"/>
              </a:rPr>
              <a:t>prowadzą do </a:t>
            </a:r>
            <a:r>
              <a:rPr lang="pl-PL" sz="8000" dirty="0" err="1">
                <a:solidFill>
                  <a:prstClr val="black"/>
                </a:solidFill>
                <a:latin typeface="Roboto" panose="020B0604020202020204" charset="0"/>
                <a:ea typeface="Roboto" panose="020B0604020202020204" charset="0"/>
                <a:cs typeface="Roboto" panose="020B0604020202020204" charset="0"/>
              </a:rPr>
              <a:t>sensoryzmów</a:t>
            </a:r>
            <a:r>
              <a:rPr lang="pl-PL" sz="8000" dirty="0">
                <a:solidFill>
                  <a:prstClr val="black"/>
                </a:solidFill>
                <a:latin typeface="Roboto" panose="020B0604020202020204" charset="0"/>
                <a:ea typeface="Roboto" panose="020B0604020202020204" charset="0"/>
                <a:cs typeface="Roboto" panose="020B0604020202020204" charset="0"/>
              </a:rPr>
              <a:t>, które stanowią behawioralną odpowiedź organizmu na deficyty w obrębie różnych zmysłów i</a:t>
            </a:r>
            <a:r>
              <a:rPr lang="pl-PL" sz="8000" b="1" dirty="0">
                <a:solidFill>
                  <a:prstClr val="black"/>
                </a:solidFill>
                <a:latin typeface="Roboto" panose="020B0604020202020204" charset="0"/>
                <a:ea typeface="Roboto" panose="020B0604020202020204" charset="0"/>
                <a:cs typeface="Roboto" panose="020B0604020202020204" charset="0"/>
              </a:rPr>
              <a:t> </a:t>
            </a:r>
            <a:r>
              <a:rPr lang="pl-PL" sz="8000" dirty="0">
                <a:latin typeface="Roboto" panose="020B0604020202020204" charset="0"/>
                <a:ea typeface="Roboto" panose="020B0604020202020204" charset="0"/>
                <a:cs typeface="Roboto" panose="020B0604020202020204" charset="0"/>
              </a:rPr>
              <a:t>mogą one przejawiać się w:</a:t>
            </a:r>
          </a:p>
          <a:p>
            <a:pPr lvl="0"/>
            <a:r>
              <a:rPr lang="pl-PL" sz="8000" dirty="0">
                <a:latin typeface="Roboto" panose="020B0604020202020204" charset="0"/>
                <a:ea typeface="Roboto" panose="020B0604020202020204" charset="0"/>
                <a:cs typeface="Roboto" panose="020B0604020202020204" charset="0"/>
              </a:rPr>
              <a:t> </a:t>
            </a:r>
            <a:r>
              <a:rPr lang="pl-PL" sz="8000" b="1" dirty="0">
                <a:latin typeface="Roboto" panose="020B0604020202020204" charset="0"/>
                <a:ea typeface="Roboto" panose="020B0604020202020204" charset="0"/>
                <a:cs typeface="Roboto" panose="020B0604020202020204" charset="0"/>
              </a:rPr>
              <a:t>nadwrażliwości: </a:t>
            </a:r>
            <a:r>
              <a:rPr lang="pl-PL" sz="8000" dirty="0">
                <a:latin typeface="Roboto" panose="020B0604020202020204" charset="0"/>
                <a:ea typeface="Roboto" panose="020B0604020202020204" charset="0"/>
                <a:cs typeface="Roboto" panose="020B0604020202020204" charset="0"/>
              </a:rPr>
              <a:t>kiedy poprzez obniżenie progu wrażliwości dla danego zmysłu mózg jest zbyt obciążony informacjami sensorycznymi, co uniemożliwia mu ich prawidłowe przetworzenie – uczeń będzie </a:t>
            </a:r>
            <a:r>
              <a:rPr lang="pl-PL" sz="8000" dirty="0">
                <a:solidFill>
                  <a:prstClr val="black"/>
                </a:solidFill>
                <a:latin typeface="Roboto" panose="020B0604020202020204" charset="0"/>
                <a:ea typeface="Roboto" panose="020B0604020202020204" charset="0"/>
                <a:cs typeface="Roboto" panose="020B0604020202020204" charset="0"/>
              </a:rPr>
              <a:t>unikał trudnych dla niego bodźców. </a:t>
            </a:r>
            <a:endParaRPr lang="pl-PL" sz="8000" dirty="0">
              <a:latin typeface="Roboto" panose="020B0604020202020204" charset="0"/>
              <a:ea typeface="Roboto" panose="020B0604020202020204" charset="0"/>
              <a:cs typeface="Roboto" panose="020B0604020202020204" charset="0"/>
            </a:endParaRPr>
          </a:p>
          <a:p>
            <a:pPr lvl="0"/>
            <a:r>
              <a:rPr lang="pl-PL" sz="8000" b="1" dirty="0">
                <a:latin typeface="Roboto" panose="020B0604020202020204" charset="0"/>
                <a:ea typeface="Roboto" panose="020B0604020202020204" charset="0"/>
                <a:cs typeface="Roboto" panose="020B0604020202020204" charset="0"/>
              </a:rPr>
              <a:t>zbyt małej wrażliwości: </a:t>
            </a:r>
            <a:r>
              <a:rPr lang="pl-PL" sz="8000" dirty="0">
                <a:latin typeface="Roboto" panose="020B0604020202020204" charset="0"/>
                <a:ea typeface="Roboto" panose="020B0604020202020204" charset="0"/>
                <a:cs typeface="Roboto" panose="020B0604020202020204" charset="0"/>
              </a:rPr>
              <a:t>kiedy próg wrażliwości jest podwyższony, co prowadzi do deprywacji sensorycznej, czyli niedostatecznej ilości informacji zmysłowych dochodzących do mózgu. </a:t>
            </a:r>
            <a:r>
              <a:rPr lang="pl-PL" sz="8000" dirty="0">
                <a:solidFill>
                  <a:prstClr val="black"/>
                </a:solidFill>
                <a:latin typeface="Roboto" panose="020B0604020202020204" charset="0"/>
                <a:ea typeface="Roboto" panose="020B0604020202020204" charset="0"/>
                <a:cs typeface="Roboto" panose="020B0604020202020204" charset="0"/>
              </a:rPr>
              <a:t>Dziecko </a:t>
            </a:r>
            <a:r>
              <a:rPr lang="pl-PL" sz="8000" dirty="0" err="1">
                <a:solidFill>
                  <a:prstClr val="black"/>
                </a:solidFill>
                <a:latin typeface="Roboto" panose="020B0604020202020204" charset="0"/>
                <a:ea typeface="Roboto" panose="020B0604020202020204" charset="0"/>
                <a:cs typeface="Roboto" panose="020B0604020202020204" charset="0"/>
              </a:rPr>
              <a:t>niedowrażliwe</a:t>
            </a:r>
            <a:r>
              <a:rPr lang="pl-PL" sz="8000" dirty="0">
                <a:solidFill>
                  <a:prstClr val="black"/>
                </a:solidFill>
                <a:latin typeface="Roboto" panose="020B0604020202020204" charset="0"/>
                <a:ea typeface="Roboto" panose="020B0604020202020204" charset="0"/>
                <a:cs typeface="Roboto" panose="020B0604020202020204" charset="0"/>
              </a:rPr>
              <a:t> (</a:t>
            </a:r>
            <a:r>
              <a:rPr lang="pl-PL" sz="8000" dirty="0" err="1">
                <a:solidFill>
                  <a:prstClr val="black"/>
                </a:solidFill>
                <a:latin typeface="Roboto" panose="020B0604020202020204" charset="0"/>
                <a:ea typeface="Roboto" panose="020B0604020202020204" charset="0"/>
                <a:cs typeface="Roboto" panose="020B0604020202020204" charset="0"/>
              </a:rPr>
              <a:t>podwrażliwe</a:t>
            </a:r>
            <a:r>
              <a:rPr lang="pl-PL" sz="8000" dirty="0">
                <a:solidFill>
                  <a:prstClr val="black"/>
                </a:solidFill>
                <a:latin typeface="Roboto" panose="020B0604020202020204" charset="0"/>
                <a:ea typeface="Roboto" panose="020B0604020202020204" charset="0"/>
                <a:cs typeface="Roboto" panose="020B0604020202020204" charset="0"/>
              </a:rPr>
              <a:t>) jest </a:t>
            </a:r>
            <a:r>
              <a:rPr lang="pl-PL" sz="8000" u="sng" dirty="0">
                <a:solidFill>
                  <a:prstClr val="black"/>
                </a:solidFill>
                <a:latin typeface="Roboto" panose="020B0604020202020204" charset="0"/>
                <a:ea typeface="Roboto" panose="020B0604020202020204" charset="0"/>
                <a:cs typeface="Roboto" panose="020B0604020202020204" charset="0"/>
              </a:rPr>
              <a:t>głodne</a:t>
            </a:r>
            <a:r>
              <a:rPr lang="pl-PL" sz="8000" dirty="0">
                <a:solidFill>
                  <a:prstClr val="black"/>
                </a:solidFill>
                <a:latin typeface="Roboto" panose="020B0604020202020204" charset="0"/>
                <a:ea typeface="Roboto" panose="020B0604020202020204" charset="0"/>
                <a:cs typeface="Roboto" panose="020B0604020202020204" charset="0"/>
              </a:rPr>
              <a:t> wrażeń sensorycznych i wymaga podania mu ich często i w optymalnych dawkach,</a:t>
            </a:r>
            <a:r>
              <a:rPr lang="pl-PL" sz="8000" dirty="0">
                <a:latin typeface="Roboto" panose="020B0604020202020204" charset="0"/>
                <a:ea typeface="Roboto" panose="020B0604020202020204" charset="0"/>
                <a:cs typeface="Roboto" panose="020B0604020202020204" charset="0"/>
              </a:rPr>
              <a:t>  </a:t>
            </a:r>
          </a:p>
          <a:p>
            <a:r>
              <a:rPr lang="pl-PL" sz="8000" dirty="0">
                <a:solidFill>
                  <a:prstClr val="black"/>
                </a:solidFill>
                <a:latin typeface="Roboto" panose="020B0604020202020204" charset="0"/>
                <a:ea typeface="Roboto" panose="020B0604020202020204" charset="0"/>
                <a:cs typeface="Roboto" panose="020B0604020202020204" charset="0"/>
              </a:rPr>
              <a:t>szczególnego rodzaju </a:t>
            </a:r>
            <a:r>
              <a:rPr lang="pl-PL" sz="8000" dirty="0" err="1">
                <a:solidFill>
                  <a:prstClr val="black"/>
                </a:solidFill>
                <a:latin typeface="Roboto" panose="020B0604020202020204" charset="0"/>
                <a:ea typeface="Roboto" panose="020B0604020202020204" charset="0"/>
                <a:cs typeface="Roboto" panose="020B0604020202020204" charset="0"/>
              </a:rPr>
              <a:t>sensoryzmy</a:t>
            </a:r>
            <a:r>
              <a:rPr lang="pl-PL" sz="8000" dirty="0">
                <a:solidFill>
                  <a:prstClr val="black"/>
                </a:solidFill>
                <a:latin typeface="Roboto" panose="020B0604020202020204" charset="0"/>
                <a:ea typeface="Roboto" panose="020B0604020202020204" charset="0"/>
                <a:cs typeface="Roboto" panose="020B0604020202020204" charset="0"/>
              </a:rPr>
              <a:t> występują w odpowiedzi na </a:t>
            </a:r>
            <a:r>
              <a:rPr lang="pl-PL" sz="8000" b="1" dirty="0">
                <a:solidFill>
                  <a:prstClr val="black"/>
                </a:solidFill>
                <a:latin typeface="Roboto" panose="020B0604020202020204" charset="0"/>
                <a:ea typeface="Roboto" panose="020B0604020202020204" charset="0"/>
                <a:cs typeface="Roboto" panose="020B0604020202020204" charset="0"/>
              </a:rPr>
              <a:t>„biały szum” </a:t>
            </a:r>
            <a:r>
              <a:rPr lang="pl-PL" sz="8000" dirty="0">
                <a:solidFill>
                  <a:prstClr val="black"/>
                </a:solidFill>
                <a:latin typeface="Roboto" panose="020B0604020202020204" charset="0"/>
                <a:ea typeface="Roboto" panose="020B0604020202020204" charset="0"/>
                <a:cs typeface="Roboto" panose="020B0604020202020204" charset="0"/>
              </a:rPr>
              <a:t>– wtedy układ nerwowy sam wytwarza bodźce (wrażenia zmysłowe) bez udziału czynników zewnętrznych. Dziecko może wydawać się jakby skupione na wyimaginowanym świecie czy wręcz oderwane od rzeczywistości. </a:t>
            </a:r>
            <a:r>
              <a:rPr lang="pl-PL" sz="8000" dirty="0">
                <a:latin typeface="Roboto" panose="020B0604020202020204" charset="0"/>
                <a:ea typeface="Roboto" panose="020B0604020202020204" charset="0"/>
                <a:cs typeface="Roboto" panose="020B0604020202020204" charset="0"/>
              </a:rPr>
              <a:t>Taką sytuację możemy zaobserwować u zdrowej osoby, kiedy w zupełnej ciszy słyszy ona pisk w uszach.</a:t>
            </a:r>
          </a:p>
          <a:p>
            <a:pPr marL="0" indent="0">
              <a:buNone/>
            </a:pPr>
            <a:endParaRPr lang="pl-PL" sz="6200" dirty="0">
              <a:latin typeface="Roboto Condensed" panose="02000000000000000000" pitchFamily="2" charset="0"/>
              <a:ea typeface="Roboto Condensed" panose="02000000000000000000" pitchFamily="2" charset="0"/>
              <a:cs typeface="Roboto Condensed" panose="02000000000000000000" pitchFamily="2" charset="0"/>
            </a:endParaRPr>
          </a:p>
        </p:txBody>
      </p:sp>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937" y="5445224"/>
            <a:ext cx="1296144" cy="7779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80162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CC8584A-3720-134A-426C-58D416EA88D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4B8771C7-EFF3-1525-EEE5-B46E9A8E21CF}"/>
              </a:ext>
            </a:extLst>
          </p:cNvPr>
          <p:cNvSpPr>
            <a:spLocks noGrp="1"/>
          </p:cNvSpPr>
          <p:nvPr>
            <p:ph type="title"/>
          </p:nvPr>
        </p:nvSpPr>
        <p:spPr>
          <a:xfrm>
            <a:off x="0" y="116632"/>
            <a:ext cx="9144000" cy="562074"/>
          </a:xfrm>
          <a:solidFill>
            <a:srgbClr val="2D8EC2"/>
          </a:solidFill>
        </p:spPr>
        <p:txBody>
          <a:bodyPr>
            <a:normAutofit/>
          </a:bodyPr>
          <a:lstStyle/>
          <a:p>
            <a:r>
              <a:rPr lang="pl-PL" sz="2800" b="1" dirty="0">
                <a:solidFill>
                  <a:prstClr val="white"/>
                </a:solidFill>
                <a:latin typeface="Roboto" panose="02000000000000000000" pitchFamily="2" charset="0"/>
                <a:ea typeface="Roboto" panose="02000000000000000000" pitchFamily="2" charset="0"/>
                <a:cs typeface="Roboto" panose="02000000000000000000" pitchFamily="2" charset="0"/>
              </a:rPr>
              <a:t>Uczniowie z zaburzeniami integracji sensorycznej</a:t>
            </a:r>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4BE475F5-763A-0240-9638-C1F48EE89CB1}"/>
              </a:ext>
            </a:extLst>
          </p:cNvPr>
          <p:cNvSpPr>
            <a:spLocks noGrp="1"/>
          </p:cNvSpPr>
          <p:nvPr>
            <p:ph idx="1"/>
          </p:nvPr>
        </p:nvSpPr>
        <p:spPr>
          <a:xfrm>
            <a:off x="107504" y="692696"/>
            <a:ext cx="8928992" cy="4622654"/>
          </a:xfrm>
        </p:spPr>
        <p:txBody>
          <a:bodyPr>
            <a:normAutofit fontScale="62500" lnSpcReduction="20000"/>
          </a:bodyPr>
          <a:lstStyle/>
          <a:p>
            <a:pPr marL="0" indent="0" algn="ctr">
              <a:buNone/>
            </a:pPr>
            <a:r>
              <a:rPr lang="pl-PL" b="1" dirty="0">
                <a:latin typeface="Roboto" panose="020B0604020202020204" charset="0"/>
                <a:ea typeface="Roboto" panose="020B0604020202020204" charset="0"/>
                <a:cs typeface="Roboto" panose="020B0604020202020204" charset="0"/>
              </a:rPr>
              <a:t>Dziecko będzie przejawiało różne </a:t>
            </a:r>
            <a:r>
              <a:rPr lang="pl-PL" b="1" dirty="0" err="1">
                <a:latin typeface="Roboto" panose="020B0604020202020204" charset="0"/>
                <a:ea typeface="Roboto" panose="020B0604020202020204" charset="0"/>
                <a:cs typeface="Roboto" panose="020B0604020202020204" charset="0"/>
              </a:rPr>
              <a:t>sensoryzmy</a:t>
            </a:r>
            <a:r>
              <a:rPr lang="pl-PL" b="1" dirty="0">
                <a:latin typeface="Roboto" panose="020B0604020202020204" charset="0"/>
                <a:ea typeface="Roboto" panose="020B0604020202020204" charset="0"/>
                <a:cs typeface="Roboto" panose="020B0604020202020204" charset="0"/>
              </a:rPr>
              <a:t> ze względu na rodzaj zaburzenia, a także dotknięty nim zmysł. </a:t>
            </a:r>
          </a:p>
          <a:p>
            <a:pPr marL="0" indent="0">
              <a:buNone/>
            </a:pPr>
            <a:endParaRPr lang="pl-PL" dirty="0">
              <a:latin typeface="Roboto" panose="020B0604020202020204" charset="0"/>
              <a:ea typeface="Roboto" panose="020B0604020202020204" charset="0"/>
              <a:cs typeface="Roboto" panose="020B0604020202020204" charset="0"/>
            </a:endParaRPr>
          </a:p>
          <a:p>
            <a:pPr marL="0" indent="0">
              <a:buNone/>
            </a:pPr>
            <a:r>
              <a:rPr lang="pl-PL" dirty="0">
                <a:solidFill>
                  <a:prstClr val="black"/>
                </a:solidFill>
                <a:latin typeface="Roboto" panose="020B0604020202020204" charset="0"/>
                <a:ea typeface="Roboto" panose="020B0604020202020204" charset="0"/>
                <a:cs typeface="Roboto" panose="020B0604020202020204" charset="0"/>
              </a:rPr>
              <a:t>I tak w przypadku </a:t>
            </a:r>
            <a:r>
              <a:rPr lang="pl-PL" dirty="0" err="1">
                <a:latin typeface="Roboto" panose="020B0604020202020204" charset="0"/>
                <a:ea typeface="Roboto" panose="020B0604020202020204" charset="0"/>
                <a:cs typeface="Roboto" panose="020B0604020202020204" charset="0"/>
              </a:rPr>
              <a:t>sensoryzmów</a:t>
            </a:r>
            <a:r>
              <a:rPr lang="pl-PL" dirty="0">
                <a:latin typeface="Roboto" panose="020B0604020202020204" charset="0"/>
                <a:ea typeface="Roboto" panose="020B0604020202020204" charset="0"/>
                <a:cs typeface="Roboto" panose="020B0604020202020204" charset="0"/>
              </a:rPr>
              <a:t> charakterystycznych dla </a:t>
            </a:r>
            <a:r>
              <a:rPr lang="pl-PL" u="sng" dirty="0">
                <a:latin typeface="Roboto" panose="020B0604020202020204" charset="0"/>
                <a:ea typeface="Roboto" panose="020B0604020202020204" charset="0"/>
                <a:cs typeface="Roboto" panose="020B0604020202020204" charset="0"/>
              </a:rPr>
              <a:t>zmysłu słuchu</a:t>
            </a:r>
            <a:r>
              <a:rPr lang="pl-PL" dirty="0">
                <a:latin typeface="Roboto" panose="020B0604020202020204" charset="0"/>
                <a:ea typeface="Roboto" panose="020B0604020202020204" charset="0"/>
                <a:cs typeface="Roboto" panose="020B0604020202020204" charset="0"/>
              </a:rPr>
              <a:t>, przy jego </a:t>
            </a:r>
            <a:r>
              <a:rPr lang="pl-PL" b="1" dirty="0" err="1">
                <a:latin typeface="Roboto" panose="020B0604020202020204" charset="0"/>
                <a:ea typeface="Roboto" panose="020B0604020202020204" charset="0"/>
                <a:cs typeface="Roboto" panose="020B0604020202020204" charset="0"/>
              </a:rPr>
              <a:t>niedowrażliwości</a:t>
            </a:r>
            <a:r>
              <a:rPr lang="pl-PL" b="1" dirty="0">
                <a:latin typeface="Roboto" panose="020B0604020202020204" charset="0"/>
                <a:ea typeface="Roboto" panose="020B0604020202020204" charset="0"/>
                <a:cs typeface="Roboto" panose="020B0604020202020204" charset="0"/>
              </a:rPr>
              <a:t>,</a:t>
            </a:r>
            <a:r>
              <a:rPr lang="pl-PL" dirty="0">
                <a:latin typeface="Roboto" panose="020B0604020202020204" charset="0"/>
                <a:ea typeface="Roboto" panose="020B0604020202020204" charset="0"/>
                <a:cs typeface="Roboto" panose="020B0604020202020204" charset="0"/>
              </a:rPr>
              <a:t> będą to np.: fascynacja wszelkimi urządzeniami wydającymi dźwięki, natrętne odkręcanie kurków w kranie lub spuszczanie wody w toalecie, wytwarzanie hałasów poprzez uderzanie przedmiotami lub krzyk. </a:t>
            </a:r>
          </a:p>
          <a:p>
            <a:pPr marL="0" indent="0">
              <a:buNone/>
            </a:pPr>
            <a:endParaRPr lang="pl-PL" dirty="0">
              <a:latin typeface="Roboto" panose="020B0604020202020204" charset="0"/>
              <a:ea typeface="Roboto" panose="020B0604020202020204" charset="0"/>
              <a:cs typeface="Roboto" panose="020B0604020202020204" charset="0"/>
            </a:endParaRPr>
          </a:p>
          <a:p>
            <a:pPr marL="0" indent="0">
              <a:buNone/>
            </a:pPr>
            <a:r>
              <a:rPr lang="pl-PL" dirty="0">
                <a:latin typeface="Roboto" panose="020B0604020202020204" charset="0"/>
                <a:ea typeface="Roboto" panose="020B0604020202020204" charset="0"/>
                <a:cs typeface="Roboto" panose="020B0604020202020204" charset="0"/>
              </a:rPr>
              <a:t>Z kolei przy </a:t>
            </a:r>
            <a:r>
              <a:rPr lang="pl-PL" b="1" dirty="0">
                <a:latin typeface="Roboto" panose="020B0604020202020204" charset="0"/>
                <a:ea typeface="Roboto" panose="020B0604020202020204" charset="0"/>
                <a:cs typeface="Roboto" panose="020B0604020202020204" charset="0"/>
              </a:rPr>
              <a:t>nadwrażliwości </a:t>
            </a:r>
            <a:r>
              <a:rPr lang="pl-PL" dirty="0">
                <a:latin typeface="Roboto" panose="020B0604020202020204" charset="0"/>
                <a:ea typeface="Roboto" panose="020B0604020202020204" charset="0"/>
                <a:cs typeface="Roboto" panose="020B0604020202020204" charset="0"/>
              </a:rPr>
              <a:t>m.in.: silna reakcja na ciche dźwięki, zatykanie uszu, a także wręcz przeciwnie – robienie hałasu (np. poprzez trzaskanie drzwiami), który dzięki poczuciu kontroli dziecko będzie tolerowało. </a:t>
            </a:r>
          </a:p>
          <a:p>
            <a:pPr marL="0" indent="0">
              <a:buNone/>
            </a:pPr>
            <a:endParaRPr lang="pl-PL" dirty="0">
              <a:latin typeface="Roboto" panose="020B0604020202020204" charset="0"/>
              <a:ea typeface="Roboto" panose="020B0604020202020204" charset="0"/>
              <a:cs typeface="Roboto" panose="020B0604020202020204" charset="0"/>
            </a:endParaRPr>
          </a:p>
          <a:p>
            <a:pPr marL="0" indent="0">
              <a:buNone/>
            </a:pPr>
            <a:r>
              <a:rPr lang="pl-PL" b="1" dirty="0">
                <a:solidFill>
                  <a:prstClr val="black"/>
                </a:solidFill>
                <a:latin typeface="Roboto" panose="020B0604020202020204" charset="0"/>
                <a:ea typeface="Roboto" panose="020B0604020202020204" charset="0"/>
                <a:cs typeface="Roboto" panose="020B0604020202020204" charset="0"/>
              </a:rPr>
              <a:t>Biały szum </a:t>
            </a:r>
            <a:r>
              <a:rPr lang="pl-PL" dirty="0">
                <a:solidFill>
                  <a:prstClr val="black"/>
                </a:solidFill>
                <a:latin typeface="Roboto" panose="020B0604020202020204" charset="0"/>
                <a:ea typeface="Roboto" panose="020B0604020202020204" charset="0"/>
                <a:cs typeface="Roboto" panose="020B0604020202020204" charset="0"/>
              </a:rPr>
              <a:t>będzie skłaniał dziecko do wkładania palców do uszu, wsłuchiwania się w dźwięki płynące z własnego ciała (np. bicie serca po wysiłku fizycznym).</a:t>
            </a:r>
            <a:endParaRPr lang="pl-PL" dirty="0">
              <a:latin typeface="Roboto" panose="020B0604020202020204" charset="0"/>
              <a:ea typeface="Roboto" panose="020B0604020202020204" charset="0"/>
              <a:cs typeface="Roboto" panose="020B0604020202020204" charset="0"/>
            </a:endParaRPr>
          </a:p>
        </p:txBody>
      </p:sp>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937" y="5315350"/>
            <a:ext cx="1296144" cy="7779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31706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74A56EC-A629-BDA3-781E-E28A3DEADA8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863D28CA-70EF-F8C3-7291-CC690CD5068D}"/>
              </a:ext>
            </a:extLst>
          </p:cNvPr>
          <p:cNvSpPr>
            <a:spLocks noGrp="1"/>
          </p:cNvSpPr>
          <p:nvPr>
            <p:ph type="title"/>
          </p:nvPr>
        </p:nvSpPr>
        <p:spPr>
          <a:xfrm>
            <a:off x="-1" y="116632"/>
            <a:ext cx="9144000" cy="922115"/>
          </a:xfrm>
          <a:solidFill>
            <a:srgbClr val="2D8EC2"/>
          </a:solidFill>
        </p:spPr>
        <p:txBody>
          <a:bodyPr>
            <a:normAutofit/>
          </a:bodyPr>
          <a:lstStyle/>
          <a:p>
            <a:r>
              <a:rPr lang="pl-PL" sz="2800" b="1" dirty="0">
                <a:solidFill>
                  <a:prstClr val="white"/>
                </a:solidFill>
                <a:latin typeface="Roboto" panose="02000000000000000000" pitchFamily="2" charset="0"/>
                <a:ea typeface="Roboto" panose="02000000000000000000" pitchFamily="2" charset="0"/>
                <a:cs typeface="Roboto" panose="02000000000000000000" pitchFamily="2" charset="0"/>
              </a:rPr>
              <a:t>Uczniowie z zaburzeniami integracji sensorycznej</a:t>
            </a:r>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5B0F06F7-FFBF-8416-F65B-2C45B11DF985}"/>
              </a:ext>
            </a:extLst>
          </p:cNvPr>
          <p:cNvSpPr>
            <a:spLocks noGrp="1"/>
          </p:cNvSpPr>
          <p:nvPr>
            <p:ph idx="1"/>
          </p:nvPr>
        </p:nvSpPr>
        <p:spPr>
          <a:xfrm>
            <a:off x="107504" y="1124744"/>
            <a:ext cx="8856984" cy="4767336"/>
          </a:xfrm>
        </p:spPr>
        <p:txBody>
          <a:bodyPr>
            <a:normAutofit/>
          </a:bodyPr>
          <a:lstStyle/>
          <a:p>
            <a:pPr marL="0" indent="0">
              <a:buNone/>
            </a:pPr>
            <a:r>
              <a:rPr lang="pl-PL" sz="2200" dirty="0">
                <a:solidFill>
                  <a:prstClr val="black"/>
                </a:solidFill>
              </a:rPr>
              <a:t>Przy </a:t>
            </a:r>
            <a:r>
              <a:rPr lang="pl-PL" sz="2200" b="1" dirty="0">
                <a:solidFill>
                  <a:prstClr val="black"/>
                </a:solidFill>
              </a:rPr>
              <a:t>niedostatecznej wrażliwości </a:t>
            </a:r>
            <a:r>
              <a:rPr lang="pl-PL" sz="2200" dirty="0">
                <a:solidFill>
                  <a:prstClr val="black"/>
                </a:solidFill>
              </a:rPr>
              <a:t>w zakresie </a:t>
            </a:r>
            <a:r>
              <a:rPr lang="pl-PL" sz="2200" u="sng" dirty="0">
                <a:solidFill>
                  <a:prstClr val="black"/>
                </a:solidFill>
              </a:rPr>
              <a:t>zmysłu wzroku </a:t>
            </a:r>
            <a:r>
              <a:rPr lang="pl-PL" sz="2200" dirty="0">
                <a:solidFill>
                  <a:prstClr val="black"/>
                </a:solidFill>
              </a:rPr>
              <a:t>dziecko może machać paluszkami lub obracać i manipulować przedmiotami bardzo blisko oczu, rozrzucać (szczególnie kolorowe) przedmioty, wpatrywać się w światło.</a:t>
            </a:r>
          </a:p>
          <a:p>
            <a:pPr marL="0" indent="0">
              <a:buNone/>
            </a:pPr>
            <a:endParaRPr lang="pl-PL" sz="2200" dirty="0">
              <a:solidFill>
                <a:prstClr val="black"/>
              </a:solidFill>
            </a:endParaRPr>
          </a:p>
          <a:p>
            <a:pPr marL="0" indent="0">
              <a:buNone/>
            </a:pPr>
            <a:r>
              <a:rPr lang="pl-PL" sz="2200" dirty="0">
                <a:solidFill>
                  <a:prstClr val="black"/>
                </a:solidFill>
              </a:rPr>
              <a:t> W przypadku </a:t>
            </a:r>
            <a:r>
              <a:rPr lang="pl-PL" sz="2200" b="1" dirty="0">
                <a:solidFill>
                  <a:prstClr val="black"/>
                </a:solidFill>
              </a:rPr>
              <a:t>nadwrażliwości</a:t>
            </a:r>
            <a:r>
              <a:rPr lang="pl-PL" sz="2200" dirty="0">
                <a:solidFill>
                  <a:prstClr val="black"/>
                </a:solidFill>
              </a:rPr>
              <a:t> pojawiają się takie zachowania jak: fascynacja wprawianymi w ruch kręcącymi się zabawkami, patrzenie przez szczeliny, dziurki, wyraźna niechęć do silnego światła itp. </a:t>
            </a:r>
          </a:p>
          <a:p>
            <a:pPr marL="0" indent="0">
              <a:buNone/>
            </a:pPr>
            <a:endParaRPr lang="pl-PL" sz="2200" dirty="0">
              <a:solidFill>
                <a:prstClr val="black"/>
              </a:solidFill>
            </a:endParaRPr>
          </a:p>
          <a:p>
            <a:pPr marL="0" indent="0">
              <a:buNone/>
            </a:pPr>
            <a:r>
              <a:rPr lang="pl-PL" sz="2200" dirty="0" err="1">
                <a:solidFill>
                  <a:prstClr val="black"/>
                </a:solidFill>
              </a:rPr>
              <a:t>Sensoryzmy</a:t>
            </a:r>
            <a:r>
              <a:rPr lang="pl-PL" sz="2200" dirty="0">
                <a:solidFill>
                  <a:prstClr val="black"/>
                </a:solidFill>
              </a:rPr>
              <a:t> związane z </a:t>
            </a:r>
            <a:r>
              <a:rPr lang="pl-PL" sz="2200" b="1" dirty="0">
                <a:solidFill>
                  <a:prstClr val="black"/>
                </a:solidFill>
              </a:rPr>
              <a:t>białym szumem </a:t>
            </a:r>
            <a:r>
              <a:rPr lang="pl-PL" sz="2200" dirty="0">
                <a:solidFill>
                  <a:prstClr val="black"/>
                </a:solidFill>
              </a:rPr>
              <a:t>mają wtedy postać np. bardzo mocnego zaciskania powiek lub uciskania dłońmi gałek ocznych.</a:t>
            </a:r>
            <a:endParaRPr lang="pl-PL"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9837" y="4941168"/>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02873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74A56EC-A629-BDA3-781E-E28A3DEADA8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863D28CA-70EF-F8C3-7291-CC690CD5068D}"/>
              </a:ext>
            </a:extLst>
          </p:cNvPr>
          <p:cNvSpPr>
            <a:spLocks noGrp="1"/>
          </p:cNvSpPr>
          <p:nvPr>
            <p:ph type="title"/>
          </p:nvPr>
        </p:nvSpPr>
        <p:spPr>
          <a:xfrm>
            <a:off x="-1" y="116632"/>
            <a:ext cx="9144000" cy="922115"/>
          </a:xfrm>
          <a:solidFill>
            <a:srgbClr val="2D8EC2"/>
          </a:solidFill>
        </p:spPr>
        <p:txBody>
          <a:bodyPr>
            <a:normAutofit/>
          </a:bodyPr>
          <a:lstStyle/>
          <a:p>
            <a:r>
              <a:rPr lang="pl-PL" sz="2800" b="1" dirty="0">
                <a:solidFill>
                  <a:prstClr val="white"/>
                </a:solidFill>
                <a:latin typeface="Roboto" panose="02000000000000000000" pitchFamily="2" charset="0"/>
                <a:ea typeface="Roboto" panose="02000000000000000000" pitchFamily="2" charset="0"/>
                <a:cs typeface="Roboto" panose="02000000000000000000" pitchFamily="2" charset="0"/>
              </a:rPr>
              <a:t>Uczniowie z zaburzeniami integracji sensorycznej</a:t>
            </a:r>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5B0F06F7-FFBF-8416-F65B-2C45B11DF985}"/>
              </a:ext>
            </a:extLst>
          </p:cNvPr>
          <p:cNvSpPr>
            <a:spLocks noGrp="1"/>
          </p:cNvSpPr>
          <p:nvPr>
            <p:ph idx="1"/>
          </p:nvPr>
        </p:nvSpPr>
        <p:spPr>
          <a:xfrm>
            <a:off x="107504" y="1124744"/>
            <a:ext cx="8856984" cy="4767336"/>
          </a:xfrm>
        </p:spPr>
        <p:txBody>
          <a:bodyPr>
            <a:normAutofit/>
          </a:bodyPr>
          <a:lstStyle/>
          <a:p>
            <a:pPr marL="0" lvl="0" indent="0">
              <a:buNone/>
            </a:pPr>
            <a:r>
              <a:rPr lang="pl-PL" sz="2000" dirty="0">
                <a:solidFill>
                  <a:prstClr val="black"/>
                </a:solidFill>
                <a:latin typeface="Roboto" panose="020B0604020202020204" charset="0"/>
                <a:ea typeface="Roboto" panose="020B0604020202020204" charset="0"/>
                <a:cs typeface="Roboto" panose="020B0604020202020204" charset="0"/>
              </a:rPr>
              <a:t>Dzieci z </a:t>
            </a:r>
            <a:r>
              <a:rPr lang="pl-PL" sz="2000" b="1" dirty="0">
                <a:solidFill>
                  <a:prstClr val="black"/>
                </a:solidFill>
                <a:latin typeface="Roboto" panose="020B0604020202020204" charset="0"/>
                <a:ea typeface="Roboto" panose="020B0604020202020204" charset="0"/>
                <a:cs typeface="Roboto" panose="020B0604020202020204" charset="0"/>
              </a:rPr>
              <a:t>nadwrażliwością</a:t>
            </a:r>
            <a:r>
              <a:rPr lang="pl-PL" sz="2000" dirty="0">
                <a:solidFill>
                  <a:prstClr val="black"/>
                </a:solidFill>
                <a:latin typeface="Roboto" panose="020B0604020202020204" charset="0"/>
                <a:ea typeface="Roboto" panose="020B0604020202020204" charset="0"/>
                <a:cs typeface="Roboto" panose="020B0604020202020204" charset="0"/>
              </a:rPr>
              <a:t> </a:t>
            </a:r>
            <a:r>
              <a:rPr lang="pl-PL" sz="2000" u="sng" dirty="0">
                <a:solidFill>
                  <a:prstClr val="black"/>
                </a:solidFill>
                <a:latin typeface="Roboto" panose="020B0604020202020204" charset="0"/>
                <a:ea typeface="Roboto" panose="020B0604020202020204" charset="0"/>
                <a:cs typeface="Roboto" panose="020B0604020202020204" charset="0"/>
              </a:rPr>
              <a:t>na dotyk </a:t>
            </a:r>
            <a:r>
              <a:rPr lang="pl-PL" sz="2000" dirty="0">
                <a:solidFill>
                  <a:prstClr val="black"/>
                </a:solidFill>
                <a:latin typeface="Roboto" panose="020B0604020202020204" charset="0"/>
                <a:ea typeface="Roboto" panose="020B0604020202020204" charset="0"/>
                <a:cs typeface="Roboto" panose="020B0604020202020204" charset="0"/>
              </a:rPr>
              <a:t>źle znoszą nawet delikatny dotyk innych osób, ubrania, źle tolerują ból czy zmiany temperatury. </a:t>
            </a:r>
          </a:p>
          <a:p>
            <a:pPr marL="0" lvl="0" indent="0">
              <a:buNone/>
            </a:pPr>
            <a:endParaRPr lang="pl-PL" sz="2000" dirty="0">
              <a:solidFill>
                <a:prstClr val="black"/>
              </a:solidFill>
              <a:latin typeface="Roboto" panose="020B0604020202020204" charset="0"/>
              <a:ea typeface="Roboto" panose="020B0604020202020204" charset="0"/>
              <a:cs typeface="Roboto" panose="020B0604020202020204" charset="0"/>
            </a:endParaRPr>
          </a:p>
          <a:p>
            <a:pPr marL="0" lvl="0" indent="0">
              <a:buNone/>
            </a:pPr>
            <a:r>
              <a:rPr lang="pl-PL" sz="2000" dirty="0">
                <a:solidFill>
                  <a:prstClr val="black"/>
                </a:solidFill>
                <a:latin typeface="Roboto" panose="020B0604020202020204" charset="0"/>
                <a:ea typeface="Roboto" panose="020B0604020202020204" charset="0"/>
                <a:cs typeface="Roboto" panose="020B0604020202020204" charset="0"/>
              </a:rPr>
              <a:t>Przy zbyt </a:t>
            </a:r>
            <a:r>
              <a:rPr lang="pl-PL" sz="2000" b="1" dirty="0">
                <a:solidFill>
                  <a:prstClr val="black"/>
                </a:solidFill>
                <a:latin typeface="Roboto" panose="020B0604020202020204" charset="0"/>
                <a:ea typeface="Roboto" panose="020B0604020202020204" charset="0"/>
                <a:cs typeface="Roboto" panose="020B0604020202020204" charset="0"/>
              </a:rPr>
              <a:t>małej wrażliwości </a:t>
            </a:r>
            <a:r>
              <a:rPr lang="pl-PL" sz="2000" dirty="0">
                <a:solidFill>
                  <a:prstClr val="black"/>
                </a:solidFill>
                <a:latin typeface="Roboto" panose="020B0604020202020204" charset="0"/>
                <a:ea typeface="Roboto" panose="020B0604020202020204" charset="0"/>
                <a:cs typeface="Roboto" panose="020B0604020202020204" charset="0"/>
              </a:rPr>
              <a:t>– odwrotnie: nie reagują na ból, a nawet szukają wrażeń dotykowych m.in. w formie uderzania się, a więc mogą się pojawić zachowania autoagresywne.</a:t>
            </a:r>
          </a:p>
          <a:p>
            <a:pPr marL="0" lvl="0" indent="0">
              <a:buNone/>
            </a:pPr>
            <a:endParaRPr lang="pl-PL" sz="2000" dirty="0">
              <a:solidFill>
                <a:prstClr val="black"/>
              </a:solidFill>
              <a:latin typeface="Roboto" panose="020B0604020202020204" charset="0"/>
              <a:ea typeface="Roboto" panose="020B0604020202020204" charset="0"/>
              <a:cs typeface="Roboto" panose="020B0604020202020204" charset="0"/>
            </a:endParaRPr>
          </a:p>
          <a:p>
            <a:pPr marL="0" lvl="0" indent="0">
              <a:buNone/>
            </a:pPr>
            <a:r>
              <a:rPr lang="pl-PL" sz="2000" dirty="0">
                <a:solidFill>
                  <a:prstClr val="black"/>
                </a:solidFill>
                <a:latin typeface="Roboto" panose="020B0604020202020204" charset="0"/>
                <a:ea typeface="Roboto" panose="020B0604020202020204" charset="0"/>
                <a:cs typeface="Roboto" panose="020B0604020202020204" charset="0"/>
              </a:rPr>
              <a:t> Na skutek </a:t>
            </a:r>
            <a:r>
              <a:rPr lang="pl-PL" sz="2000" b="1" dirty="0">
                <a:solidFill>
                  <a:prstClr val="black"/>
                </a:solidFill>
                <a:latin typeface="Roboto" panose="020B0604020202020204" charset="0"/>
                <a:ea typeface="Roboto" panose="020B0604020202020204" charset="0"/>
                <a:cs typeface="Roboto" panose="020B0604020202020204" charset="0"/>
              </a:rPr>
              <a:t>białego szumu </a:t>
            </a:r>
            <a:r>
              <a:rPr lang="pl-PL" sz="2000" dirty="0">
                <a:solidFill>
                  <a:prstClr val="black"/>
                </a:solidFill>
                <a:latin typeface="Roboto" panose="020B0604020202020204" charset="0"/>
                <a:ea typeface="Roboto" panose="020B0604020202020204" charset="0"/>
                <a:cs typeface="Roboto" panose="020B0604020202020204" charset="0"/>
              </a:rPr>
              <a:t>w zakresie zmysłu dotyku może być np. widoczna „gęsia skórka” bez wyraźnego powodu.</a:t>
            </a:r>
          </a:p>
          <a:p>
            <a:pPr marL="0" lvl="0" indent="0">
              <a:buNone/>
            </a:pPr>
            <a:r>
              <a:rPr lang="pl-PL" sz="2000" dirty="0" err="1">
                <a:solidFill>
                  <a:prstClr val="black"/>
                </a:solidFill>
                <a:latin typeface="Roboto" panose="020B0604020202020204" charset="0"/>
                <a:ea typeface="Roboto" panose="020B0604020202020204" charset="0"/>
                <a:cs typeface="Roboto" panose="020B0604020202020204" charset="0"/>
              </a:rPr>
              <a:t>Sensoryzmy</a:t>
            </a:r>
            <a:r>
              <a:rPr lang="pl-PL" sz="2000" dirty="0">
                <a:solidFill>
                  <a:prstClr val="black"/>
                </a:solidFill>
                <a:latin typeface="Roboto" panose="020B0604020202020204" charset="0"/>
                <a:ea typeface="Roboto" panose="020B0604020202020204" charset="0"/>
                <a:cs typeface="Roboto" panose="020B0604020202020204" charset="0"/>
              </a:rPr>
              <a:t> dotykowe różnią się w zależności od tego, czy odnoszą się do zaburzeń czucia głębokiego (</a:t>
            </a:r>
            <a:r>
              <a:rPr lang="pl-PL" sz="2000" dirty="0" err="1">
                <a:solidFill>
                  <a:prstClr val="black"/>
                </a:solidFill>
                <a:latin typeface="Roboto" panose="020B0604020202020204" charset="0"/>
                <a:ea typeface="Roboto" panose="020B0604020202020204" charset="0"/>
                <a:cs typeface="Roboto" panose="020B0604020202020204" charset="0"/>
              </a:rPr>
              <a:t>propriorecepcja</a:t>
            </a:r>
            <a:r>
              <a:rPr lang="pl-PL" sz="2000" dirty="0">
                <a:solidFill>
                  <a:prstClr val="black"/>
                </a:solidFill>
                <a:latin typeface="Roboto" panose="020B0604020202020204" charset="0"/>
                <a:ea typeface="Roboto" panose="020B0604020202020204" charset="0"/>
                <a:cs typeface="Roboto" panose="020B0604020202020204" charset="0"/>
              </a:rPr>
              <a:t> - informacje z kurczących i rozciągających się mięśni, ścięgien oraz rozciąganych i uciskanych stawów),</a:t>
            </a:r>
          </a:p>
          <a:p>
            <a:pPr marL="0" lvl="0" indent="0">
              <a:buNone/>
            </a:pPr>
            <a:r>
              <a:rPr lang="pl-PL" sz="2000" dirty="0">
                <a:solidFill>
                  <a:prstClr val="black"/>
                </a:solidFill>
                <a:latin typeface="Roboto" panose="020B0604020202020204" charset="0"/>
                <a:ea typeface="Roboto" panose="020B0604020202020204" charset="0"/>
                <a:cs typeface="Roboto" panose="020B0604020202020204" charset="0"/>
              </a:rPr>
              <a:t>powierzchniowego (skórnego), czucia temperatury czy też czucia położenia i ruchów ciała (poczucie równowagi). </a:t>
            </a:r>
          </a:p>
          <a:p>
            <a:pPr marL="0" lvl="0" indent="0">
              <a:buNone/>
            </a:pPr>
            <a:endParaRPr lang="pl-PL" sz="2200" dirty="0">
              <a:solidFill>
                <a:prstClr val="black"/>
              </a:solidFill>
              <a:latin typeface="Roboto Condensed" panose="02000000000000000000" pitchFamily="2" charset="0"/>
              <a:ea typeface="Roboto Condensed" panose="02000000000000000000" pitchFamily="2" charset="0"/>
              <a:cs typeface="Roboto Condensed" panose="02000000000000000000" pitchFamily="2" charset="0"/>
            </a:endParaRPr>
          </a:p>
          <a:p>
            <a:pPr marL="0" indent="0">
              <a:buNone/>
            </a:pPr>
            <a:endParaRPr lang="pl-PL"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9912" y="5872080"/>
            <a:ext cx="1182432" cy="709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68622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74A56EC-A629-BDA3-781E-E28A3DEADA8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863D28CA-70EF-F8C3-7291-CC690CD5068D}"/>
              </a:ext>
            </a:extLst>
          </p:cNvPr>
          <p:cNvSpPr>
            <a:spLocks noGrp="1"/>
          </p:cNvSpPr>
          <p:nvPr>
            <p:ph type="title"/>
          </p:nvPr>
        </p:nvSpPr>
        <p:spPr>
          <a:xfrm>
            <a:off x="107504" y="260648"/>
            <a:ext cx="9144000" cy="922115"/>
          </a:xfrm>
          <a:solidFill>
            <a:srgbClr val="2D8EC2"/>
          </a:solidFill>
        </p:spPr>
        <p:txBody>
          <a:bodyPr>
            <a:normAutofit/>
          </a:bodyPr>
          <a:lstStyle/>
          <a:p>
            <a:r>
              <a:rPr lang="pl-PL" sz="2800" b="1" dirty="0">
                <a:solidFill>
                  <a:prstClr val="white"/>
                </a:solidFill>
                <a:latin typeface="Roboto" panose="02000000000000000000" pitchFamily="2" charset="0"/>
                <a:ea typeface="Roboto" panose="02000000000000000000" pitchFamily="2" charset="0"/>
                <a:cs typeface="Roboto" panose="02000000000000000000" pitchFamily="2" charset="0"/>
              </a:rPr>
              <a:t>Uczniowie z zaburzeniami integracji sensorycznej</a:t>
            </a:r>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5B0F06F7-FFBF-8416-F65B-2C45B11DF985}"/>
              </a:ext>
            </a:extLst>
          </p:cNvPr>
          <p:cNvSpPr>
            <a:spLocks noGrp="1"/>
          </p:cNvSpPr>
          <p:nvPr>
            <p:ph idx="1"/>
          </p:nvPr>
        </p:nvSpPr>
        <p:spPr>
          <a:xfrm>
            <a:off x="102378" y="1340768"/>
            <a:ext cx="8718094" cy="4320480"/>
          </a:xfrm>
        </p:spPr>
        <p:txBody>
          <a:bodyPr>
            <a:normAutofit/>
          </a:bodyPr>
          <a:lstStyle/>
          <a:p>
            <a:pPr marL="0" lvl="0" indent="0">
              <a:buNone/>
            </a:pPr>
            <a:endParaRPr lang="pl-PL" sz="2200" dirty="0">
              <a:solidFill>
                <a:prstClr val="black"/>
              </a:solidFill>
              <a:latin typeface="Roboto Condensed" panose="02000000000000000000" pitchFamily="2" charset="0"/>
              <a:ea typeface="Roboto Condensed" panose="02000000000000000000" pitchFamily="2" charset="0"/>
              <a:cs typeface="Roboto Condensed" panose="02000000000000000000" pitchFamily="2" charset="0"/>
            </a:endParaRPr>
          </a:p>
          <a:p>
            <a:pPr marL="0" indent="0">
              <a:buNone/>
            </a:pPr>
            <a:endParaRPr lang="pl-PL"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9912" y="5872080"/>
            <a:ext cx="1182432" cy="709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Prostokąt 4"/>
          <p:cNvSpPr/>
          <p:nvPr/>
        </p:nvSpPr>
        <p:spPr>
          <a:xfrm>
            <a:off x="179512" y="1196752"/>
            <a:ext cx="8712968" cy="4468916"/>
          </a:xfrm>
          <a:prstGeom prst="rect">
            <a:avLst/>
          </a:prstGeom>
        </p:spPr>
        <p:txBody>
          <a:bodyPr wrap="square">
            <a:spAutoFit/>
          </a:bodyPr>
          <a:lstStyle/>
          <a:p>
            <a:pPr lvl="0" algn="ctr">
              <a:spcBef>
                <a:spcPct val="20000"/>
              </a:spcBef>
            </a:pPr>
            <a:r>
              <a:rPr lang="pl-PL" u="sng" dirty="0">
                <a:solidFill>
                  <a:prstClr val="black"/>
                </a:solidFill>
                <a:latin typeface="Roboto" panose="020B0604020202020204" charset="0"/>
                <a:ea typeface="Roboto" panose="020B0604020202020204" charset="0"/>
                <a:cs typeface="Roboto" panose="020B0604020202020204" charset="0"/>
              </a:rPr>
              <a:t>Czucie powierzchniowe i czucie temperatury:</a:t>
            </a:r>
          </a:p>
          <a:p>
            <a:pPr lvl="0">
              <a:spcBef>
                <a:spcPct val="20000"/>
              </a:spcBef>
            </a:pPr>
            <a:r>
              <a:rPr lang="pl-PL" dirty="0">
                <a:solidFill>
                  <a:prstClr val="black"/>
                </a:solidFill>
                <a:latin typeface="Roboto" panose="020B0604020202020204" charset="0"/>
                <a:ea typeface="Roboto" panose="020B0604020202020204" charset="0"/>
                <a:cs typeface="Roboto" panose="020B0604020202020204" charset="0"/>
              </a:rPr>
              <a:t>Zaburzenia w tym zakresie mogą być różne w różnych partiach ciała. Obserwacja </a:t>
            </a:r>
            <a:r>
              <a:rPr lang="pl-PL" dirty="0" err="1">
                <a:solidFill>
                  <a:prstClr val="black"/>
                </a:solidFill>
                <a:latin typeface="Roboto" panose="020B0604020202020204" charset="0"/>
                <a:ea typeface="Roboto" panose="020B0604020202020204" charset="0"/>
                <a:cs typeface="Roboto" panose="020B0604020202020204" charset="0"/>
              </a:rPr>
              <a:t>sensoryzmów</a:t>
            </a:r>
            <a:r>
              <a:rPr lang="pl-PL" dirty="0">
                <a:solidFill>
                  <a:prstClr val="black"/>
                </a:solidFill>
                <a:latin typeface="Roboto" panose="020B0604020202020204" charset="0"/>
                <a:ea typeface="Roboto" panose="020B0604020202020204" charset="0"/>
                <a:cs typeface="Roboto" panose="020B0604020202020204" charset="0"/>
              </a:rPr>
              <a:t> skierowanych na czucie powierzchniowe wymaga więc podejścia bardzo ostrożnego i analitycznego. Bardzo często zdarza się, że ta sama osoba ma silną nadwrażliwość czucia powierzchniowego w obrębie twarzy przy jednoczesnej </a:t>
            </a:r>
            <a:r>
              <a:rPr lang="pl-PL" dirty="0" err="1">
                <a:solidFill>
                  <a:prstClr val="black"/>
                </a:solidFill>
                <a:latin typeface="Roboto" panose="020B0604020202020204" charset="0"/>
                <a:ea typeface="Roboto" panose="020B0604020202020204" charset="0"/>
                <a:cs typeface="Roboto" panose="020B0604020202020204" charset="0"/>
              </a:rPr>
              <a:t>niedowrażliwości</a:t>
            </a:r>
            <a:r>
              <a:rPr lang="pl-PL" dirty="0">
                <a:solidFill>
                  <a:prstClr val="black"/>
                </a:solidFill>
                <a:latin typeface="Roboto" panose="020B0604020202020204" charset="0"/>
                <a:ea typeface="Roboto" panose="020B0604020202020204" charset="0"/>
                <a:cs typeface="Roboto" panose="020B0604020202020204" charset="0"/>
              </a:rPr>
              <a:t>, na przykład kończyn.</a:t>
            </a:r>
          </a:p>
          <a:p>
            <a:pPr lvl="0">
              <a:spcBef>
                <a:spcPct val="20000"/>
              </a:spcBef>
            </a:pPr>
            <a:r>
              <a:rPr lang="pl-PL" b="1" dirty="0" err="1">
                <a:solidFill>
                  <a:prstClr val="black"/>
                </a:solidFill>
                <a:latin typeface="Roboto" panose="020B0604020202020204" charset="0"/>
                <a:ea typeface="Roboto" panose="020B0604020202020204" charset="0"/>
                <a:cs typeface="Roboto" panose="020B0604020202020204" charset="0"/>
              </a:rPr>
              <a:t>Niedowrażliwość</a:t>
            </a:r>
            <a:r>
              <a:rPr lang="pl-PL" b="1" dirty="0">
                <a:solidFill>
                  <a:prstClr val="black"/>
                </a:solidFill>
                <a:latin typeface="Roboto" panose="020B0604020202020204" charset="0"/>
                <a:ea typeface="Roboto" panose="020B0604020202020204" charset="0"/>
                <a:cs typeface="Roboto" panose="020B0604020202020204" charset="0"/>
              </a:rPr>
              <a:t>:</a:t>
            </a:r>
          </a:p>
          <a:p>
            <a:pPr marL="342900" lvl="0" indent="-342900">
              <a:spcBef>
                <a:spcPct val="20000"/>
              </a:spcBef>
              <a:buFont typeface="Arial" pitchFamily="34" charset="0"/>
              <a:buChar char="•"/>
            </a:pPr>
            <a:r>
              <a:rPr lang="pl-PL" dirty="0">
                <a:solidFill>
                  <a:prstClr val="black"/>
                </a:solidFill>
                <a:latin typeface="Roboto" panose="020B0604020202020204" charset="0"/>
                <a:ea typeface="Roboto" panose="020B0604020202020204" charset="0"/>
                <a:cs typeface="Roboto" panose="020B0604020202020204" charset="0"/>
              </a:rPr>
              <a:t>pocieranie, głaskanie, skubanie itp. różnych partii twarzy</a:t>
            </a:r>
          </a:p>
          <a:p>
            <a:pPr marL="342900" lvl="0" indent="-342900">
              <a:spcBef>
                <a:spcPct val="20000"/>
              </a:spcBef>
              <a:buFont typeface="Arial" pitchFamily="34" charset="0"/>
              <a:buChar char="•"/>
            </a:pPr>
            <a:r>
              <a:rPr lang="pl-PL" dirty="0">
                <a:solidFill>
                  <a:prstClr val="black"/>
                </a:solidFill>
                <a:latin typeface="Roboto" panose="020B0604020202020204" charset="0"/>
                <a:ea typeface="Roboto" panose="020B0604020202020204" charset="0"/>
                <a:cs typeface="Roboto" panose="020B0604020202020204" charset="0"/>
              </a:rPr>
              <a:t>pocieranie różnymi materiałami w </a:t>
            </a:r>
            <a:r>
              <a:rPr lang="pl-PL" dirty="0" err="1">
                <a:solidFill>
                  <a:prstClr val="black"/>
                </a:solidFill>
                <a:latin typeface="Roboto" panose="020B0604020202020204" charset="0"/>
                <a:ea typeface="Roboto" panose="020B0604020202020204" charset="0"/>
                <a:cs typeface="Roboto" panose="020B0604020202020204" charset="0"/>
              </a:rPr>
              <a:t>niedowrażliwe</a:t>
            </a:r>
            <a:r>
              <a:rPr lang="pl-PL" dirty="0">
                <a:solidFill>
                  <a:prstClr val="black"/>
                </a:solidFill>
                <a:latin typeface="Roboto" panose="020B0604020202020204" charset="0"/>
                <a:ea typeface="Roboto" panose="020B0604020202020204" charset="0"/>
                <a:cs typeface="Roboto" panose="020B0604020202020204" charset="0"/>
              </a:rPr>
              <a:t> partie ciała</a:t>
            </a:r>
          </a:p>
          <a:p>
            <a:pPr marL="342900" lvl="0" indent="-342900">
              <a:spcBef>
                <a:spcPct val="20000"/>
              </a:spcBef>
              <a:buFont typeface="Arial" pitchFamily="34" charset="0"/>
              <a:buChar char="•"/>
            </a:pPr>
            <a:r>
              <a:rPr lang="pl-PL" dirty="0">
                <a:solidFill>
                  <a:prstClr val="black"/>
                </a:solidFill>
                <a:latin typeface="Roboto" panose="020B0604020202020204" charset="0"/>
                <a:ea typeface="Roboto" panose="020B0604020202020204" charset="0"/>
                <a:cs typeface="Roboto" panose="020B0604020202020204" charset="0"/>
              </a:rPr>
              <a:t>szczypanie, drapanie, gryzienie się</a:t>
            </a:r>
          </a:p>
          <a:p>
            <a:pPr marL="342900" lvl="0" indent="-342900">
              <a:spcBef>
                <a:spcPct val="20000"/>
              </a:spcBef>
              <a:buFont typeface="Arial" pitchFamily="34" charset="0"/>
              <a:buChar char="•"/>
            </a:pPr>
            <a:r>
              <a:rPr lang="pl-PL" dirty="0">
                <a:solidFill>
                  <a:prstClr val="black"/>
                </a:solidFill>
                <a:latin typeface="Roboto" panose="020B0604020202020204" charset="0"/>
                <a:ea typeface="Roboto" panose="020B0604020202020204" charset="0"/>
                <a:cs typeface="Roboto" panose="020B0604020202020204" charset="0"/>
              </a:rPr>
              <a:t>uderzanie się</a:t>
            </a:r>
          </a:p>
          <a:p>
            <a:pPr marL="342900" lvl="0" indent="-342900">
              <a:spcBef>
                <a:spcPct val="20000"/>
              </a:spcBef>
              <a:buFont typeface="Arial" pitchFamily="34" charset="0"/>
              <a:buChar char="•"/>
            </a:pPr>
            <a:r>
              <a:rPr lang="pl-PL" dirty="0">
                <a:solidFill>
                  <a:prstClr val="black"/>
                </a:solidFill>
                <a:latin typeface="Roboto" panose="020B0604020202020204" charset="0"/>
                <a:ea typeface="Roboto" panose="020B0604020202020204" charset="0"/>
                <a:cs typeface="Roboto" panose="020B0604020202020204" charset="0"/>
              </a:rPr>
              <a:t>szukanie wrażeń cieplnych</a:t>
            </a:r>
          </a:p>
          <a:p>
            <a:pPr marL="342900" lvl="0" indent="-342900">
              <a:spcBef>
                <a:spcPct val="20000"/>
              </a:spcBef>
              <a:buFont typeface="Arial" pitchFamily="34" charset="0"/>
              <a:buChar char="•"/>
            </a:pPr>
            <a:r>
              <a:rPr lang="pl-PL" dirty="0">
                <a:solidFill>
                  <a:prstClr val="black"/>
                </a:solidFill>
                <a:latin typeface="Roboto" panose="020B0604020202020204" charset="0"/>
                <a:ea typeface="Roboto" panose="020B0604020202020204" charset="0"/>
                <a:cs typeface="Roboto" panose="020B0604020202020204" charset="0"/>
              </a:rPr>
              <a:t>chodzenie na bosaka, dążenie do ściągania obuwia</a:t>
            </a:r>
          </a:p>
          <a:p>
            <a:pPr marL="342900" lvl="0" indent="-342900">
              <a:spcBef>
                <a:spcPct val="20000"/>
              </a:spcBef>
              <a:buFont typeface="Arial" pitchFamily="34" charset="0"/>
              <a:buChar char="•"/>
            </a:pPr>
            <a:r>
              <a:rPr lang="pl-PL" dirty="0">
                <a:solidFill>
                  <a:prstClr val="black"/>
                </a:solidFill>
                <a:latin typeface="Roboto" panose="020B0604020202020204" charset="0"/>
                <a:ea typeface="Roboto" panose="020B0604020202020204" charset="0"/>
                <a:cs typeface="Roboto" panose="020B0604020202020204" charset="0"/>
              </a:rPr>
              <a:t>rozdrapywanie ran</a:t>
            </a:r>
          </a:p>
        </p:txBody>
      </p:sp>
    </p:spTree>
    <p:extLst>
      <p:ext uri="{BB962C8B-B14F-4D97-AF65-F5344CB8AC3E}">
        <p14:creationId xmlns:p14="http://schemas.microsoft.com/office/powerpoint/2010/main" val="42603516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74A56EC-A629-BDA3-781E-E28A3DEADA8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863D28CA-70EF-F8C3-7291-CC690CD5068D}"/>
              </a:ext>
            </a:extLst>
          </p:cNvPr>
          <p:cNvSpPr>
            <a:spLocks noGrp="1"/>
          </p:cNvSpPr>
          <p:nvPr>
            <p:ph type="title"/>
          </p:nvPr>
        </p:nvSpPr>
        <p:spPr>
          <a:xfrm>
            <a:off x="-1" y="116632"/>
            <a:ext cx="9144000" cy="922115"/>
          </a:xfrm>
          <a:solidFill>
            <a:srgbClr val="2D8EC2"/>
          </a:solidFill>
        </p:spPr>
        <p:txBody>
          <a:bodyPr>
            <a:normAutofit/>
          </a:bodyPr>
          <a:lstStyle/>
          <a:p>
            <a:r>
              <a:rPr lang="pl-PL" sz="2800" b="1" dirty="0">
                <a:solidFill>
                  <a:prstClr val="white"/>
                </a:solidFill>
                <a:latin typeface="Roboto" panose="02000000000000000000" pitchFamily="2" charset="0"/>
                <a:ea typeface="Roboto" panose="02000000000000000000" pitchFamily="2" charset="0"/>
                <a:cs typeface="Roboto" panose="02000000000000000000" pitchFamily="2" charset="0"/>
              </a:rPr>
              <a:t>Uczniowie z zaburzeniami integracji sensorycznej</a:t>
            </a:r>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5B0F06F7-FFBF-8416-F65B-2C45B11DF985}"/>
              </a:ext>
            </a:extLst>
          </p:cNvPr>
          <p:cNvSpPr>
            <a:spLocks noGrp="1"/>
          </p:cNvSpPr>
          <p:nvPr>
            <p:ph idx="1"/>
          </p:nvPr>
        </p:nvSpPr>
        <p:spPr>
          <a:xfrm>
            <a:off x="102378" y="1126666"/>
            <a:ext cx="8856984" cy="4767336"/>
          </a:xfrm>
        </p:spPr>
        <p:txBody>
          <a:bodyPr>
            <a:normAutofit/>
          </a:bodyPr>
          <a:lstStyle/>
          <a:p>
            <a:pPr marL="0" lvl="0" indent="0">
              <a:buNone/>
            </a:pPr>
            <a:endParaRPr lang="pl-PL" sz="2200" dirty="0">
              <a:solidFill>
                <a:prstClr val="black"/>
              </a:solidFill>
              <a:latin typeface="Roboto Condensed" panose="02000000000000000000" pitchFamily="2" charset="0"/>
              <a:ea typeface="Roboto Condensed" panose="02000000000000000000" pitchFamily="2" charset="0"/>
              <a:cs typeface="Roboto Condensed" panose="02000000000000000000" pitchFamily="2" charset="0"/>
            </a:endParaRPr>
          </a:p>
          <a:p>
            <a:pPr marL="0" indent="0">
              <a:buNone/>
            </a:pPr>
            <a:endParaRPr lang="pl-PL"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9912" y="5872080"/>
            <a:ext cx="1182432" cy="709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Prostokąt 3"/>
          <p:cNvSpPr/>
          <p:nvPr/>
        </p:nvSpPr>
        <p:spPr>
          <a:xfrm>
            <a:off x="179512" y="1052736"/>
            <a:ext cx="8784976" cy="4358116"/>
          </a:xfrm>
          <a:prstGeom prst="rect">
            <a:avLst/>
          </a:prstGeom>
        </p:spPr>
        <p:txBody>
          <a:bodyPr wrap="square">
            <a:spAutoFit/>
          </a:bodyPr>
          <a:lstStyle/>
          <a:p>
            <a:pPr lvl="0">
              <a:spcBef>
                <a:spcPct val="20000"/>
              </a:spcBef>
            </a:pPr>
            <a:r>
              <a:rPr lang="pl-PL" b="1" dirty="0">
                <a:solidFill>
                  <a:prstClr val="black"/>
                </a:solidFill>
                <a:latin typeface="Roboto" panose="020B0604020202020204" charset="0"/>
                <a:ea typeface="Roboto" panose="020B0604020202020204" charset="0"/>
                <a:cs typeface="Roboto" panose="020B0604020202020204" charset="0"/>
              </a:rPr>
              <a:t>Nadwrażliwość:</a:t>
            </a:r>
          </a:p>
          <a:p>
            <a:pPr marL="342900" lvl="0" indent="-342900">
              <a:spcBef>
                <a:spcPct val="20000"/>
              </a:spcBef>
              <a:buFont typeface="Arial" pitchFamily="34" charset="0"/>
              <a:buChar char="•"/>
            </a:pPr>
            <a:r>
              <a:rPr lang="pl-PL" dirty="0">
                <a:solidFill>
                  <a:prstClr val="black"/>
                </a:solidFill>
                <a:latin typeface="Roboto" panose="020B0604020202020204" charset="0"/>
                <a:ea typeface="Roboto" panose="020B0604020202020204" charset="0"/>
                <a:cs typeface="Roboto" panose="020B0604020202020204" charset="0"/>
              </a:rPr>
              <a:t>unikanie dotyku, obronność dotykowa</a:t>
            </a:r>
          </a:p>
          <a:p>
            <a:pPr marL="342900" lvl="0" indent="-342900">
              <a:spcBef>
                <a:spcPct val="20000"/>
              </a:spcBef>
              <a:buFont typeface="Arial" pitchFamily="34" charset="0"/>
              <a:buChar char="•"/>
            </a:pPr>
            <a:r>
              <a:rPr lang="pl-PL" dirty="0">
                <a:solidFill>
                  <a:prstClr val="black"/>
                </a:solidFill>
                <a:latin typeface="Roboto" panose="020B0604020202020204" charset="0"/>
                <a:ea typeface="Roboto" panose="020B0604020202020204" charset="0"/>
                <a:cs typeface="Roboto" panose="020B0604020202020204" charset="0"/>
              </a:rPr>
              <a:t>niechęć do noszenia nowych ubrań</a:t>
            </a:r>
          </a:p>
          <a:p>
            <a:pPr marL="342900" lvl="0" indent="-342900">
              <a:spcBef>
                <a:spcPct val="20000"/>
              </a:spcBef>
              <a:buFont typeface="Arial" pitchFamily="34" charset="0"/>
              <a:buChar char="•"/>
            </a:pPr>
            <a:r>
              <a:rPr lang="pl-PL" dirty="0">
                <a:solidFill>
                  <a:prstClr val="black"/>
                </a:solidFill>
                <a:latin typeface="Roboto" panose="020B0604020202020204" charset="0"/>
                <a:ea typeface="Roboto" panose="020B0604020202020204" charset="0"/>
                <a:cs typeface="Roboto" panose="020B0604020202020204" charset="0"/>
              </a:rPr>
              <a:t>skrajna niechęć do metek w ubraniach</a:t>
            </a:r>
          </a:p>
          <a:p>
            <a:pPr marL="342900" lvl="0" indent="-342900">
              <a:spcBef>
                <a:spcPct val="20000"/>
              </a:spcBef>
              <a:buFont typeface="Arial" pitchFamily="34" charset="0"/>
              <a:buChar char="•"/>
            </a:pPr>
            <a:r>
              <a:rPr lang="pl-PL" dirty="0">
                <a:solidFill>
                  <a:prstClr val="black"/>
                </a:solidFill>
                <a:latin typeface="Roboto" panose="020B0604020202020204" charset="0"/>
                <a:ea typeface="Roboto" panose="020B0604020202020204" charset="0"/>
                <a:cs typeface="Roboto" panose="020B0604020202020204" charset="0"/>
              </a:rPr>
              <a:t>unikanie kontaktu z substancjami sypkimi, lepkimi, klejącymi</a:t>
            </a:r>
          </a:p>
          <a:p>
            <a:pPr marL="342900" lvl="0" indent="-342900">
              <a:spcBef>
                <a:spcPct val="20000"/>
              </a:spcBef>
              <a:buFont typeface="Arial" pitchFamily="34" charset="0"/>
              <a:buChar char="•"/>
            </a:pPr>
            <a:r>
              <a:rPr lang="pl-PL" dirty="0">
                <a:solidFill>
                  <a:prstClr val="black"/>
                </a:solidFill>
                <a:latin typeface="Roboto" panose="020B0604020202020204" charset="0"/>
                <a:ea typeface="Roboto" panose="020B0604020202020204" charset="0"/>
                <a:cs typeface="Roboto" panose="020B0604020202020204" charset="0"/>
              </a:rPr>
              <a:t>głaskanie się miękkimi przedmiotami, fakturami</a:t>
            </a:r>
          </a:p>
          <a:p>
            <a:pPr marL="342900" lvl="0" indent="-342900">
              <a:spcBef>
                <a:spcPct val="20000"/>
              </a:spcBef>
              <a:buFont typeface="Arial" pitchFamily="34" charset="0"/>
              <a:buChar char="•"/>
            </a:pPr>
            <a:r>
              <a:rPr lang="pl-PL" dirty="0">
                <a:solidFill>
                  <a:prstClr val="black"/>
                </a:solidFill>
                <a:latin typeface="Roboto" panose="020B0604020202020204" charset="0"/>
                <a:ea typeface="Roboto" panose="020B0604020202020204" charset="0"/>
                <a:cs typeface="Roboto" panose="020B0604020202020204" charset="0"/>
              </a:rPr>
              <a:t>nietolerancja obcisłych ubrań</a:t>
            </a:r>
          </a:p>
          <a:p>
            <a:pPr marL="342900" lvl="0" indent="-342900">
              <a:spcBef>
                <a:spcPct val="20000"/>
              </a:spcBef>
              <a:buFont typeface="Arial" pitchFamily="34" charset="0"/>
              <a:buChar char="•"/>
            </a:pPr>
            <a:r>
              <a:rPr lang="pl-PL" dirty="0">
                <a:solidFill>
                  <a:prstClr val="black"/>
                </a:solidFill>
                <a:latin typeface="Roboto" panose="020B0604020202020204" charset="0"/>
                <a:ea typeface="Roboto" panose="020B0604020202020204" charset="0"/>
                <a:cs typeface="Roboto" panose="020B0604020202020204" charset="0"/>
              </a:rPr>
              <a:t>lęk przed wodą, wiatrem</a:t>
            </a:r>
          </a:p>
          <a:p>
            <a:pPr marL="342900" lvl="0" indent="-342900">
              <a:spcBef>
                <a:spcPct val="20000"/>
              </a:spcBef>
              <a:buFont typeface="Arial" pitchFamily="34" charset="0"/>
              <a:buChar char="•"/>
            </a:pPr>
            <a:r>
              <a:rPr lang="pl-PL" dirty="0">
                <a:solidFill>
                  <a:prstClr val="black"/>
                </a:solidFill>
                <a:latin typeface="Roboto" panose="020B0604020202020204" charset="0"/>
                <a:ea typeface="Roboto" panose="020B0604020202020204" charset="0"/>
                <a:cs typeface="Roboto" panose="020B0604020202020204" charset="0"/>
              </a:rPr>
              <a:t>słaba tolerancja zmian temperatury</a:t>
            </a:r>
          </a:p>
          <a:p>
            <a:pPr marL="342900" lvl="0" indent="-342900">
              <a:spcBef>
                <a:spcPct val="20000"/>
              </a:spcBef>
              <a:buFont typeface="Arial" pitchFamily="34" charset="0"/>
              <a:buChar char="•"/>
            </a:pPr>
            <a:r>
              <a:rPr lang="pl-PL" dirty="0">
                <a:solidFill>
                  <a:prstClr val="black"/>
                </a:solidFill>
                <a:latin typeface="Roboto" panose="020B0604020202020204" charset="0"/>
                <a:ea typeface="Roboto" panose="020B0604020202020204" charset="0"/>
                <a:cs typeface="Roboto" panose="020B0604020202020204" charset="0"/>
              </a:rPr>
              <a:t>lęk przed czesaniem włosów</a:t>
            </a:r>
          </a:p>
          <a:p>
            <a:pPr lvl="0">
              <a:spcBef>
                <a:spcPct val="20000"/>
              </a:spcBef>
            </a:pPr>
            <a:r>
              <a:rPr lang="pl-PL" b="1" dirty="0">
                <a:solidFill>
                  <a:prstClr val="black"/>
                </a:solidFill>
                <a:latin typeface="Roboto" panose="020B0604020202020204" charset="0"/>
                <a:ea typeface="Roboto" panose="020B0604020202020204" charset="0"/>
                <a:cs typeface="Roboto" panose="020B0604020202020204" charset="0"/>
              </a:rPr>
              <a:t>Biały szum:</a:t>
            </a:r>
          </a:p>
          <a:p>
            <a:pPr marL="342900" lvl="0" indent="-342900">
              <a:spcBef>
                <a:spcPct val="20000"/>
              </a:spcBef>
              <a:buFont typeface="Arial" pitchFamily="34" charset="0"/>
              <a:buChar char="•"/>
            </a:pPr>
            <a:r>
              <a:rPr lang="pl-PL" dirty="0">
                <a:solidFill>
                  <a:prstClr val="black"/>
                </a:solidFill>
                <a:latin typeface="Roboto" panose="020B0604020202020204" charset="0"/>
                <a:ea typeface="Roboto" panose="020B0604020202020204" charset="0"/>
                <a:cs typeface="Roboto" panose="020B0604020202020204" charset="0"/>
              </a:rPr>
              <a:t>częste drapanie się</a:t>
            </a:r>
          </a:p>
          <a:p>
            <a:pPr marL="342900" lvl="0" indent="-342900">
              <a:spcBef>
                <a:spcPct val="20000"/>
              </a:spcBef>
              <a:buFont typeface="Arial" pitchFamily="34" charset="0"/>
              <a:buChar char="•"/>
            </a:pPr>
            <a:r>
              <a:rPr lang="pl-PL" dirty="0">
                <a:solidFill>
                  <a:prstClr val="black"/>
                </a:solidFill>
                <a:latin typeface="Roboto" panose="020B0604020202020204" charset="0"/>
                <a:ea typeface="Roboto" panose="020B0604020202020204" charset="0"/>
                <a:cs typeface="Roboto" panose="020B0604020202020204" charset="0"/>
              </a:rPr>
              <a:t>"gęsia skórka" bez przyczyny</a:t>
            </a:r>
          </a:p>
        </p:txBody>
      </p:sp>
    </p:spTree>
    <p:extLst>
      <p:ext uri="{BB962C8B-B14F-4D97-AF65-F5344CB8AC3E}">
        <p14:creationId xmlns:p14="http://schemas.microsoft.com/office/powerpoint/2010/main" val="26768175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74A56EC-A629-BDA3-781E-E28A3DEADA8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863D28CA-70EF-F8C3-7291-CC690CD5068D}"/>
              </a:ext>
            </a:extLst>
          </p:cNvPr>
          <p:cNvSpPr>
            <a:spLocks noGrp="1"/>
          </p:cNvSpPr>
          <p:nvPr>
            <p:ph type="title"/>
          </p:nvPr>
        </p:nvSpPr>
        <p:spPr>
          <a:xfrm>
            <a:off x="-1" y="116632"/>
            <a:ext cx="9144000" cy="922115"/>
          </a:xfrm>
          <a:solidFill>
            <a:srgbClr val="2D8EC2"/>
          </a:solidFill>
        </p:spPr>
        <p:txBody>
          <a:bodyPr>
            <a:normAutofit/>
          </a:bodyPr>
          <a:lstStyle/>
          <a:p>
            <a:r>
              <a:rPr lang="pl-PL" sz="2800" b="1" dirty="0">
                <a:solidFill>
                  <a:prstClr val="white"/>
                </a:solidFill>
                <a:latin typeface="Roboto" panose="02000000000000000000" pitchFamily="2" charset="0"/>
                <a:ea typeface="Roboto" panose="02000000000000000000" pitchFamily="2" charset="0"/>
                <a:cs typeface="Roboto" panose="02000000000000000000" pitchFamily="2" charset="0"/>
              </a:rPr>
              <a:t>Uczniowie z zaburzeniami integracji sensorycznej</a:t>
            </a:r>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5B0F06F7-FFBF-8416-F65B-2C45B11DF985}"/>
              </a:ext>
            </a:extLst>
          </p:cNvPr>
          <p:cNvSpPr>
            <a:spLocks noGrp="1"/>
          </p:cNvSpPr>
          <p:nvPr>
            <p:ph idx="1"/>
          </p:nvPr>
        </p:nvSpPr>
        <p:spPr>
          <a:xfrm>
            <a:off x="107504" y="1124744"/>
            <a:ext cx="8856984" cy="4536504"/>
          </a:xfrm>
        </p:spPr>
        <p:txBody>
          <a:bodyPr>
            <a:normAutofit/>
          </a:bodyPr>
          <a:lstStyle/>
          <a:p>
            <a:pPr marL="0" lvl="0" indent="0" algn="ctr">
              <a:buNone/>
            </a:pPr>
            <a:r>
              <a:rPr lang="pl-PL" sz="2000" u="sng" dirty="0">
                <a:solidFill>
                  <a:prstClr val="black"/>
                </a:solidFill>
                <a:latin typeface="Roboto" panose="020B0604020202020204" charset="0"/>
                <a:ea typeface="Roboto" panose="020B0604020202020204" charset="0"/>
                <a:cs typeface="Roboto" panose="020B0604020202020204" charset="0"/>
              </a:rPr>
              <a:t>Zaburzenia układu przedsionkowo – </a:t>
            </a:r>
            <a:r>
              <a:rPr lang="pl-PL" sz="2000" u="sng" dirty="0" err="1">
                <a:solidFill>
                  <a:prstClr val="black"/>
                </a:solidFill>
                <a:latin typeface="Roboto" panose="020B0604020202020204" charset="0"/>
                <a:ea typeface="Roboto" panose="020B0604020202020204" charset="0"/>
                <a:cs typeface="Roboto" panose="020B0604020202020204" charset="0"/>
              </a:rPr>
              <a:t>proprioceptywnego</a:t>
            </a:r>
            <a:r>
              <a:rPr lang="pl-PL" sz="2000" u="sng" dirty="0">
                <a:solidFill>
                  <a:prstClr val="black"/>
                </a:solidFill>
                <a:latin typeface="Roboto" panose="020B0604020202020204" charset="0"/>
                <a:ea typeface="Roboto" panose="020B0604020202020204" charset="0"/>
                <a:cs typeface="Roboto" panose="020B0604020202020204" charset="0"/>
              </a:rPr>
              <a:t>.</a:t>
            </a:r>
          </a:p>
          <a:p>
            <a:pPr marL="0" lvl="0" indent="0">
              <a:buNone/>
            </a:pPr>
            <a:r>
              <a:rPr lang="pl-PL" sz="2000" dirty="0">
                <a:solidFill>
                  <a:prstClr val="black"/>
                </a:solidFill>
                <a:latin typeface="Roboto" panose="020B0604020202020204" charset="0"/>
                <a:ea typeface="Roboto" panose="020B0604020202020204" charset="0"/>
                <a:cs typeface="Roboto" panose="020B0604020202020204" charset="0"/>
              </a:rPr>
              <a:t>Układ przedsionkowy i </a:t>
            </a:r>
            <a:r>
              <a:rPr lang="pl-PL" sz="2000" dirty="0" err="1">
                <a:solidFill>
                  <a:prstClr val="black"/>
                </a:solidFill>
                <a:latin typeface="Roboto" panose="020B0604020202020204" charset="0"/>
                <a:ea typeface="Roboto" panose="020B0604020202020204" charset="0"/>
                <a:cs typeface="Roboto" panose="020B0604020202020204" charset="0"/>
              </a:rPr>
              <a:t>proprioceptywny</a:t>
            </a:r>
            <a:r>
              <a:rPr lang="pl-PL" sz="2000" dirty="0">
                <a:solidFill>
                  <a:prstClr val="black"/>
                </a:solidFill>
                <a:latin typeface="Roboto" panose="020B0604020202020204" charset="0"/>
                <a:ea typeface="Roboto" panose="020B0604020202020204" charset="0"/>
                <a:cs typeface="Roboto" panose="020B0604020202020204" charset="0"/>
              </a:rPr>
              <a:t> to najwcześniej rozwijające się i dojrzewające systemy zmysłowe. </a:t>
            </a:r>
          </a:p>
          <a:p>
            <a:pPr marL="0" lvl="0" indent="0">
              <a:buNone/>
            </a:pPr>
            <a:r>
              <a:rPr lang="pl-PL" sz="2000" u="sng" dirty="0">
                <a:solidFill>
                  <a:prstClr val="black"/>
                </a:solidFill>
                <a:latin typeface="Roboto" panose="020B0604020202020204" charset="0"/>
                <a:ea typeface="Roboto" panose="020B0604020202020204" charset="0"/>
                <a:cs typeface="Roboto" panose="020B0604020202020204" charset="0"/>
              </a:rPr>
              <a:t>Receptory układu przedsionkowego </a:t>
            </a:r>
            <a:r>
              <a:rPr lang="pl-PL" sz="2000" dirty="0">
                <a:solidFill>
                  <a:prstClr val="black"/>
                </a:solidFill>
                <a:latin typeface="Roboto" panose="020B0604020202020204" charset="0"/>
                <a:ea typeface="Roboto" panose="020B0604020202020204" charset="0"/>
                <a:cs typeface="Roboto" panose="020B0604020202020204" charset="0"/>
              </a:rPr>
              <a:t>znajdują się w uchu wewnętrznym i mają ścisły związek anatomiczny z systemem słuchowym.</a:t>
            </a:r>
          </a:p>
          <a:p>
            <a:pPr marL="0" lvl="0" indent="0">
              <a:buNone/>
            </a:pPr>
            <a:r>
              <a:rPr lang="pl-PL" sz="2000" dirty="0">
                <a:solidFill>
                  <a:prstClr val="black"/>
                </a:solidFill>
                <a:latin typeface="Roboto" panose="020B0604020202020204" charset="0"/>
                <a:ea typeface="Roboto" panose="020B0604020202020204" charset="0"/>
                <a:cs typeface="Roboto" panose="020B0604020202020204" charset="0"/>
              </a:rPr>
              <a:t> </a:t>
            </a:r>
            <a:r>
              <a:rPr lang="pl-PL" sz="2000" u="sng" dirty="0">
                <a:solidFill>
                  <a:prstClr val="black"/>
                </a:solidFill>
                <a:latin typeface="Roboto" panose="020B0604020202020204" charset="0"/>
                <a:ea typeface="Roboto" panose="020B0604020202020204" charset="0"/>
                <a:cs typeface="Roboto" panose="020B0604020202020204" charset="0"/>
              </a:rPr>
              <a:t>Receptory układu </a:t>
            </a:r>
            <a:r>
              <a:rPr lang="pl-PL" sz="2000" u="sng" dirty="0" err="1">
                <a:solidFill>
                  <a:prstClr val="black"/>
                </a:solidFill>
                <a:latin typeface="Roboto" panose="020B0604020202020204" charset="0"/>
                <a:ea typeface="Roboto" panose="020B0604020202020204" charset="0"/>
                <a:cs typeface="Roboto" panose="020B0604020202020204" charset="0"/>
              </a:rPr>
              <a:t>proprioceptywnego</a:t>
            </a:r>
            <a:r>
              <a:rPr lang="pl-PL" sz="2000" dirty="0">
                <a:solidFill>
                  <a:prstClr val="black"/>
                </a:solidFill>
                <a:latin typeface="Roboto" panose="020B0604020202020204" charset="0"/>
                <a:ea typeface="Roboto" panose="020B0604020202020204" charset="0"/>
                <a:cs typeface="Roboto" panose="020B0604020202020204" charset="0"/>
              </a:rPr>
              <a:t> (czucia głębokiego) zaś rozmieszczone są w mięśniach, ścięgnach i stawach.</a:t>
            </a:r>
          </a:p>
          <a:p>
            <a:pPr marL="0" lvl="0" indent="0">
              <a:buNone/>
            </a:pPr>
            <a:r>
              <a:rPr lang="pl-PL" sz="2000" dirty="0">
                <a:solidFill>
                  <a:prstClr val="black"/>
                </a:solidFill>
                <a:latin typeface="Roboto" panose="020B0604020202020204" charset="0"/>
                <a:ea typeface="Roboto" panose="020B0604020202020204" charset="0"/>
                <a:cs typeface="Roboto" panose="020B0604020202020204" charset="0"/>
              </a:rPr>
              <a:t>Układ przedsionkowo – </a:t>
            </a:r>
            <a:r>
              <a:rPr lang="pl-PL" sz="2000" dirty="0" err="1">
                <a:solidFill>
                  <a:prstClr val="black"/>
                </a:solidFill>
                <a:latin typeface="Roboto" panose="020B0604020202020204" charset="0"/>
                <a:ea typeface="Roboto" panose="020B0604020202020204" charset="0"/>
                <a:cs typeface="Roboto" panose="020B0604020202020204" charset="0"/>
              </a:rPr>
              <a:t>proprioceptywny</a:t>
            </a:r>
            <a:r>
              <a:rPr lang="pl-PL" sz="2000" dirty="0">
                <a:solidFill>
                  <a:prstClr val="black"/>
                </a:solidFill>
                <a:latin typeface="Roboto" panose="020B0604020202020204" charset="0"/>
                <a:ea typeface="Roboto" panose="020B0604020202020204" charset="0"/>
                <a:cs typeface="Roboto" panose="020B0604020202020204" charset="0"/>
              </a:rPr>
              <a:t> umożliwia odbieranie doznań związanych z ruchem i zmianami w ruchu. Wpływa na utrzymanie równowagi, świadomość przestrzeni, właściwe napięcie mięśniowe, koordynację i płynność ruchu. Od jego prawidłowego działania zależy kształtowanie się i rozwój funkcji ruchowych, czuciowych i poznawczych.</a:t>
            </a:r>
          </a:p>
          <a:p>
            <a:pPr marL="0" indent="0">
              <a:buNone/>
            </a:pPr>
            <a:endParaRPr lang="pl-PL"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5895" y="5267749"/>
            <a:ext cx="1368227" cy="821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4712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74A56EC-A629-BDA3-781E-E28A3DEADA8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863D28CA-70EF-F8C3-7291-CC690CD5068D}"/>
              </a:ext>
            </a:extLst>
          </p:cNvPr>
          <p:cNvSpPr>
            <a:spLocks noGrp="1"/>
          </p:cNvSpPr>
          <p:nvPr>
            <p:ph type="title"/>
          </p:nvPr>
        </p:nvSpPr>
        <p:spPr>
          <a:xfrm>
            <a:off x="-1" y="116632"/>
            <a:ext cx="9144000" cy="922115"/>
          </a:xfrm>
          <a:solidFill>
            <a:srgbClr val="2D8EC2"/>
          </a:solidFill>
        </p:spPr>
        <p:txBody>
          <a:bodyPr>
            <a:normAutofit/>
          </a:bodyPr>
          <a:lstStyle/>
          <a:p>
            <a:r>
              <a:rPr lang="pl-PL" sz="2800" b="1" dirty="0">
                <a:solidFill>
                  <a:prstClr val="white"/>
                </a:solidFill>
                <a:latin typeface="Roboto" panose="02000000000000000000" pitchFamily="2" charset="0"/>
                <a:ea typeface="Roboto" panose="02000000000000000000" pitchFamily="2" charset="0"/>
                <a:cs typeface="Roboto" panose="02000000000000000000" pitchFamily="2" charset="0"/>
              </a:rPr>
              <a:t>Uczniowie z zaburzeniami integracji sensorycznej</a:t>
            </a:r>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5B0F06F7-FFBF-8416-F65B-2C45B11DF985}"/>
              </a:ext>
            </a:extLst>
          </p:cNvPr>
          <p:cNvSpPr>
            <a:spLocks noGrp="1"/>
          </p:cNvSpPr>
          <p:nvPr>
            <p:ph idx="1"/>
          </p:nvPr>
        </p:nvSpPr>
        <p:spPr>
          <a:xfrm>
            <a:off x="107504" y="1124744"/>
            <a:ext cx="8856984" cy="4824536"/>
          </a:xfrm>
        </p:spPr>
        <p:txBody>
          <a:bodyPr>
            <a:normAutofit fontScale="85000" lnSpcReduction="20000"/>
          </a:bodyPr>
          <a:lstStyle/>
          <a:p>
            <a:pPr marL="0" lvl="0" indent="0" algn="ctr">
              <a:buNone/>
            </a:pPr>
            <a:r>
              <a:rPr lang="pl-PL" sz="1900" u="sng" dirty="0">
                <a:solidFill>
                  <a:prstClr val="black"/>
                </a:solidFill>
                <a:latin typeface="Roboto" panose="020B0604020202020204" charset="0"/>
                <a:ea typeface="Roboto" panose="020B0604020202020204" charset="0"/>
                <a:cs typeface="Roboto" panose="020B0604020202020204" charset="0"/>
              </a:rPr>
              <a:t>Czucie głębokie:</a:t>
            </a:r>
          </a:p>
          <a:p>
            <a:pPr marL="0" lvl="0" indent="0">
              <a:buNone/>
            </a:pPr>
            <a:r>
              <a:rPr lang="pl-PL" sz="1900" dirty="0">
                <a:solidFill>
                  <a:prstClr val="black"/>
                </a:solidFill>
                <a:latin typeface="Roboto" panose="020B0604020202020204" charset="0"/>
                <a:ea typeface="Roboto" panose="020B0604020202020204" charset="0"/>
                <a:cs typeface="Roboto" panose="020B0604020202020204" charset="0"/>
              </a:rPr>
              <a:t>Zaburzenia w tym obszarze są nadzwyczaj częste u osób z </a:t>
            </a:r>
            <a:r>
              <a:rPr lang="pl-PL" sz="1900" u="sng" dirty="0">
                <a:solidFill>
                  <a:prstClr val="black"/>
                </a:solidFill>
                <a:latin typeface="Roboto" panose="020B0604020202020204" charset="0"/>
                <a:ea typeface="Roboto" panose="020B0604020202020204" charset="0"/>
                <a:cs typeface="Roboto" panose="020B0604020202020204" charset="0"/>
                <a:hlinkClick r:id="rId3" tooltip="Autyzm"/>
              </a:rPr>
              <a:t>autyzmem</a:t>
            </a:r>
            <a:r>
              <a:rPr lang="pl-PL" sz="1900" dirty="0">
                <a:solidFill>
                  <a:prstClr val="black"/>
                </a:solidFill>
                <a:latin typeface="Roboto" panose="020B0604020202020204" charset="0"/>
                <a:ea typeface="Roboto" panose="020B0604020202020204" charset="0"/>
                <a:cs typeface="Roboto" panose="020B0604020202020204" charset="0"/>
              </a:rPr>
              <a:t> i </a:t>
            </a:r>
            <a:r>
              <a:rPr lang="pl-PL" sz="1900" u="sng" dirty="0">
                <a:solidFill>
                  <a:prstClr val="black"/>
                </a:solidFill>
                <a:latin typeface="Roboto" panose="020B0604020202020204" charset="0"/>
                <a:ea typeface="Roboto" panose="020B0604020202020204" charset="0"/>
                <a:cs typeface="Roboto" panose="020B0604020202020204" charset="0"/>
                <a:hlinkClick r:id="rId4" tooltip="Zespół Aspergera"/>
              </a:rPr>
              <a:t>Zespołem Aspergera</a:t>
            </a:r>
            <a:r>
              <a:rPr lang="pl-PL" sz="1900" dirty="0">
                <a:solidFill>
                  <a:prstClr val="black"/>
                </a:solidFill>
                <a:latin typeface="Roboto" panose="020B0604020202020204" charset="0"/>
                <a:ea typeface="Roboto" panose="020B0604020202020204" charset="0"/>
                <a:cs typeface="Roboto" panose="020B0604020202020204" charset="0"/>
              </a:rPr>
              <a:t>. Osoby z zaburzeniami czucia głębokiego mają poważne problemy z precyzją ruchów. Na ogół doświadczają </a:t>
            </a:r>
            <a:r>
              <a:rPr lang="pl-PL" sz="1900" u="sng" dirty="0" err="1">
                <a:solidFill>
                  <a:prstClr val="black"/>
                </a:solidFill>
                <a:latin typeface="Roboto" panose="020B0604020202020204" charset="0"/>
                <a:ea typeface="Roboto" panose="020B0604020202020204" charset="0"/>
                <a:cs typeface="Roboto" panose="020B0604020202020204" charset="0"/>
                <a:hlinkClick r:id="rId5" tooltip="Dyspraksja"/>
              </a:rPr>
              <a:t>dyspraksji</a:t>
            </a:r>
            <a:r>
              <a:rPr lang="pl-PL" sz="1900" u="sng" dirty="0">
                <a:solidFill>
                  <a:prstClr val="black"/>
                </a:solidFill>
                <a:latin typeface="Roboto" panose="020B0604020202020204" charset="0"/>
                <a:ea typeface="Roboto" panose="020B0604020202020204" charset="0"/>
                <a:cs typeface="Roboto" panose="020B0604020202020204" charset="0"/>
              </a:rPr>
              <a:t> </a:t>
            </a:r>
            <a:r>
              <a:rPr lang="pl-PL" sz="1900" dirty="0">
                <a:solidFill>
                  <a:prstClr val="black"/>
                </a:solidFill>
                <a:latin typeface="Roboto" panose="020B0604020202020204" charset="0"/>
                <a:ea typeface="Roboto" panose="020B0604020202020204" charset="0"/>
                <a:cs typeface="Roboto" panose="020B0604020202020204" charset="0"/>
              </a:rPr>
              <a:t>– ograniczenie lub brak możliwości zaplanowania czynności ruchowych i ich wykonania w sposób płynny, skoordynowany, z zachowaniem kolejności ruchów od początku do końca </a:t>
            </a:r>
            <a:r>
              <a:rPr lang="pl-PL" sz="1900" u="sng" dirty="0">
                <a:solidFill>
                  <a:prstClr val="black"/>
                </a:solidFill>
                <a:latin typeface="Roboto" panose="020B0604020202020204" charset="0"/>
                <a:ea typeface="Roboto" panose="020B0604020202020204" charset="0"/>
                <a:cs typeface="Roboto" panose="020B0604020202020204" charset="0"/>
              </a:rPr>
              <a:t>(</a:t>
            </a:r>
            <a:r>
              <a:rPr lang="pl-PL" sz="1900" dirty="0">
                <a:solidFill>
                  <a:prstClr val="black"/>
                </a:solidFill>
                <a:latin typeface="Roboto" panose="020B0604020202020204" charset="0"/>
                <a:ea typeface="Roboto" panose="020B0604020202020204" charset="0"/>
                <a:cs typeface="Roboto" panose="020B0604020202020204" charset="0"/>
              </a:rPr>
              <a:t>nazywanej popularnie syndromem niezdarnego dziecka).</a:t>
            </a:r>
          </a:p>
          <a:p>
            <a:pPr marL="0" lvl="0" indent="0">
              <a:buNone/>
            </a:pPr>
            <a:r>
              <a:rPr lang="pl-PL" sz="1900" b="1" dirty="0" err="1">
                <a:solidFill>
                  <a:prstClr val="black"/>
                </a:solidFill>
                <a:latin typeface="Roboto" panose="020B0604020202020204" charset="0"/>
                <a:ea typeface="Roboto" panose="020B0604020202020204" charset="0"/>
                <a:cs typeface="Roboto" panose="020B0604020202020204" charset="0"/>
              </a:rPr>
              <a:t>Niedowrażliwość</a:t>
            </a:r>
            <a:r>
              <a:rPr lang="pl-PL" sz="1900" b="1" dirty="0">
                <a:solidFill>
                  <a:prstClr val="black"/>
                </a:solidFill>
                <a:latin typeface="Roboto" panose="020B0604020202020204" charset="0"/>
                <a:ea typeface="Roboto" panose="020B0604020202020204" charset="0"/>
                <a:cs typeface="Roboto" panose="020B0604020202020204" charset="0"/>
              </a:rPr>
              <a:t> </a:t>
            </a:r>
            <a:r>
              <a:rPr lang="pl-PL" sz="1900" dirty="0">
                <a:solidFill>
                  <a:prstClr val="black"/>
                </a:solidFill>
                <a:latin typeface="Roboto" panose="020B0604020202020204" charset="0"/>
                <a:ea typeface="Roboto" panose="020B0604020202020204" charset="0"/>
                <a:cs typeface="Roboto" panose="020B0604020202020204" charset="0"/>
              </a:rPr>
              <a:t>– wybrane objawy:</a:t>
            </a:r>
          </a:p>
          <a:p>
            <a:pPr lvl="0"/>
            <a:r>
              <a:rPr lang="pl-PL" sz="1900" dirty="0">
                <a:solidFill>
                  <a:prstClr val="black"/>
                </a:solidFill>
                <a:latin typeface="Roboto" panose="020B0604020202020204" charset="0"/>
                <a:ea typeface="Roboto" panose="020B0604020202020204" charset="0"/>
                <a:cs typeface="Roboto" panose="020B0604020202020204" charset="0"/>
              </a:rPr>
              <a:t>nienaturalne wyginanie kończyn, machanie rękami, potrząsanie</a:t>
            </a:r>
          </a:p>
          <a:p>
            <a:pPr lvl="0"/>
            <a:r>
              <a:rPr lang="pl-PL" sz="1900" dirty="0">
                <a:solidFill>
                  <a:prstClr val="black"/>
                </a:solidFill>
                <a:latin typeface="Roboto" panose="020B0604020202020204" charset="0"/>
                <a:ea typeface="Roboto" panose="020B0604020202020204" charset="0"/>
                <a:cs typeface="Roboto" panose="020B0604020202020204" charset="0"/>
              </a:rPr>
              <a:t>zaplatanie lub ssanie palców</a:t>
            </a:r>
          </a:p>
          <a:p>
            <a:pPr lvl="0"/>
            <a:r>
              <a:rPr lang="pl-PL" sz="1900" dirty="0">
                <a:solidFill>
                  <a:prstClr val="black"/>
                </a:solidFill>
                <a:latin typeface="Roboto" panose="020B0604020202020204" charset="0"/>
                <a:ea typeface="Roboto" panose="020B0604020202020204" charset="0"/>
                <a:cs typeface="Roboto" panose="020B0604020202020204" charset="0"/>
              </a:rPr>
              <a:t>zawijanie się w koce, firanki</a:t>
            </a:r>
          </a:p>
          <a:p>
            <a:pPr lvl="0"/>
            <a:r>
              <a:rPr lang="pl-PL" sz="1900" dirty="0">
                <a:solidFill>
                  <a:prstClr val="black"/>
                </a:solidFill>
                <a:latin typeface="Roboto" panose="020B0604020202020204" charset="0"/>
                <a:ea typeface="Roboto" panose="020B0604020202020204" charset="0"/>
                <a:cs typeface="Roboto" panose="020B0604020202020204" charset="0"/>
              </a:rPr>
              <a:t>wciskanie się w kąty, za meble itp.</a:t>
            </a:r>
          </a:p>
          <a:p>
            <a:pPr lvl="0"/>
            <a:r>
              <a:rPr lang="pl-PL" sz="1900" dirty="0">
                <a:solidFill>
                  <a:prstClr val="black"/>
                </a:solidFill>
                <a:latin typeface="Roboto" panose="020B0604020202020204" charset="0"/>
                <a:ea typeface="Roboto" panose="020B0604020202020204" charset="0"/>
                <a:cs typeface="Roboto" panose="020B0604020202020204" charset="0"/>
              </a:rPr>
              <a:t>człapanie nogami podczas chodzenia</a:t>
            </a:r>
          </a:p>
          <a:p>
            <a:pPr lvl="0"/>
            <a:r>
              <a:rPr lang="pl-PL" sz="2000" dirty="0">
                <a:solidFill>
                  <a:prstClr val="black"/>
                </a:solidFill>
                <a:latin typeface="Roboto" panose="020B0604020202020204" charset="0"/>
                <a:ea typeface="Roboto" panose="020B0604020202020204" charset="0"/>
                <a:cs typeface="Roboto" panose="020B0604020202020204" charset="0"/>
              </a:rPr>
              <a:t>zagryzanie warg</a:t>
            </a:r>
          </a:p>
          <a:p>
            <a:pPr lvl="0"/>
            <a:r>
              <a:rPr lang="pl-PL" sz="2000" dirty="0">
                <a:solidFill>
                  <a:prstClr val="black"/>
                </a:solidFill>
                <a:latin typeface="Roboto" panose="020B0604020202020204" charset="0"/>
                <a:ea typeface="Roboto" panose="020B0604020202020204" charset="0"/>
                <a:cs typeface="Roboto" panose="020B0604020202020204" charset="0"/>
              </a:rPr>
              <a:t>uderzanie ciałem o różne powierzchnie</a:t>
            </a:r>
          </a:p>
          <a:p>
            <a:pPr lvl="0"/>
            <a:r>
              <a:rPr lang="pl-PL" sz="2000" dirty="0">
                <a:solidFill>
                  <a:prstClr val="black"/>
                </a:solidFill>
                <a:latin typeface="Roboto" panose="020B0604020202020204" charset="0"/>
                <a:ea typeface="Roboto" panose="020B0604020202020204" charset="0"/>
                <a:cs typeface="Roboto" panose="020B0604020202020204" charset="0"/>
              </a:rPr>
              <a:t>potykanie się</a:t>
            </a:r>
          </a:p>
          <a:p>
            <a:pPr lvl="0"/>
            <a:r>
              <a:rPr lang="pl-PL" sz="2000" dirty="0">
                <a:solidFill>
                  <a:prstClr val="black"/>
                </a:solidFill>
                <a:latin typeface="Roboto" panose="020B0604020202020204" charset="0"/>
                <a:ea typeface="Roboto" panose="020B0604020202020204" charset="0"/>
                <a:cs typeface="Roboto" panose="020B0604020202020204" charset="0"/>
              </a:rPr>
              <a:t>niekontrolowane, chaotyczne ruchy kończyn</a:t>
            </a:r>
          </a:p>
          <a:p>
            <a:pPr lvl="0"/>
            <a:r>
              <a:rPr lang="pl-PL" sz="2000" dirty="0">
                <a:solidFill>
                  <a:prstClr val="black"/>
                </a:solidFill>
                <a:latin typeface="Roboto" panose="020B0604020202020204" charset="0"/>
                <a:ea typeface="Roboto" panose="020B0604020202020204" charset="0"/>
                <a:cs typeface="Roboto" panose="020B0604020202020204" charset="0"/>
              </a:rPr>
              <a:t>niezdolność do różnicowania miejsca w którym następuje dotyk, bez kontroli wzroku</a:t>
            </a:r>
          </a:p>
          <a:p>
            <a:pPr lvl="0"/>
            <a:r>
              <a:rPr lang="pl-PL" sz="2000" dirty="0">
                <a:solidFill>
                  <a:prstClr val="black"/>
                </a:solidFill>
                <a:latin typeface="Roboto" panose="020B0604020202020204" charset="0"/>
                <a:ea typeface="Roboto" panose="020B0604020202020204" charset="0"/>
                <a:cs typeface="Roboto" panose="020B0604020202020204" charset="0"/>
              </a:rPr>
              <a:t>niszczenie przedmiotów, upuszczanie ich ze względu na niezdolność do oceny własnej siły i ruchu</a:t>
            </a:r>
          </a:p>
          <a:p>
            <a:pPr lvl="0"/>
            <a:r>
              <a:rPr lang="pl-PL" sz="2000" dirty="0">
                <a:solidFill>
                  <a:prstClr val="black"/>
                </a:solidFill>
                <a:latin typeface="Roboto" panose="020B0604020202020204" charset="0"/>
                <a:ea typeface="Roboto" panose="020B0604020202020204" charset="0"/>
                <a:cs typeface="Roboto" panose="020B0604020202020204" charset="0"/>
              </a:rPr>
              <a:t>chodzenie na palcach</a:t>
            </a:r>
          </a:p>
          <a:p>
            <a:pPr marL="0" lvl="0" indent="0">
              <a:buNone/>
            </a:pPr>
            <a:endParaRPr lang="pl-PL" sz="1900" dirty="0">
              <a:solidFill>
                <a:prstClr val="black"/>
              </a:solidFill>
            </a:endParaRPr>
          </a:p>
          <a:p>
            <a:pPr marL="0" lvl="0" indent="0">
              <a:buNone/>
            </a:pPr>
            <a:endParaRPr lang="pl-PL" sz="1900" dirty="0">
              <a:solidFill>
                <a:prstClr val="black"/>
              </a:solidFill>
            </a:endParaRPr>
          </a:p>
          <a:p>
            <a:pPr marL="0" indent="0">
              <a:buNone/>
            </a:pPr>
            <a:endParaRPr lang="pl-PL" dirty="0"/>
          </a:p>
        </p:txBody>
      </p:sp>
      <p:pic>
        <p:nvPicPr>
          <p:cNvPr id="1536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635894" y="6019361"/>
            <a:ext cx="1008113" cy="6050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69160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74A56EC-A629-BDA3-781E-E28A3DEADA8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863D28CA-70EF-F8C3-7291-CC690CD5068D}"/>
              </a:ext>
            </a:extLst>
          </p:cNvPr>
          <p:cNvSpPr>
            <a:spLocks noGrp="1"/>
          </p:cNvSpPr>
          <p:nvPr>
            <p:ph type="title"/>
          </p:nvPr>
        </p:nvSpPr>
        <p:spPr>
          <a:xfrm>
            <a:off x="-1" y="116632"/>
            <a:ext cx="9144000" cy="922115"/>
          </a:xfrm>
          <a:solidFill>
            <a:srgbClr val="2D8EC2"/>
          </a:solidFill>
        </p:spPr>
        <p:txBody>
          <a:bodyPr>
            <a:normAutofit/>
          </a:bodyPr>
          <a:lstStyle/>
          <a:p>
            <a:r>
              <a:rPr lang="pl-PL" sz="2800" b="1" dirty="0">
                <a:solidFill>
                  <a:prstClr val="white"/>
                </a:solidFill>
                <a:latin typeface="Roboto" panose="02000000000000000000" pitchFamily="2" charset="0"/>
                <a:ea typeface="Roboto" panose="02000000000000000000" pitchFamily="2" charset="0"/>
                <a:cs typeface="Roboto" panose="02000000000000000000" pitchFamily="2" charset="0"/>
              </a:rPr>
              <a:t>Uczniowie z zaburzeniami integracji sensorycznej</a:t>
            </a:r>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5B0F06F7-FFBF-8416-F65B-2C45B11DF985}"/>
              </a:ext>
            </a:extLst>
          </p:cNvPr>
          <p:cNvSpPr>
            <a:spLocks noGrp="1"/>
          </p:cNvSpPr>
          <p:nvPr>
            <p:ph idx="1"/>
          </p:nvPr>
        </p:nvSpPr>
        <p:spPr>
          <a:xfrm>
            <a:off x="107504" y="1124744"/>
            <a:ext cx="8856984" cy="4536504"/>
          </a:xfrm>
        </p:spPr>
        <p:txBody>
          <a:bodyPr>
            <a:normAutofit/>
          </a:bodyPr>
          <a:lstStyle/>
          <a:p>
            <a:pPr marL="0" lvl="0" indent="0">
              <a:buNone/>
            </a:pPr>
            <a:r>
              <a:rPr lang="pl-PL" sz="2000" b="1" dirty="0">
                <a:solidFill>
                  <a:prstClr val="black"/>
                </a:solidFill>
              </a:rPr>
              <a:t>Nadwrażliwość:</a:t>
            </a:r>
          </a:p>
          <a:p>
            <a:pPr lvl="0"/>
            <a:r>
              <a:rPr lang="pl-PL" sz="2000" dirty="0">
                <a:solidFill>
                  <a:prstClr val="black"/>
                </a:solidFill>
              </a:rPr>
              <a:t>niechęć do przytulania się, dotykania przez inne osoby</a:t>
            </a:r>
          </a:p>
          <a:p>
            <a:pPr lvl="0"/>
            <a:r>
              <a:rPr lang="pl-PL" sz="2000" dirty="0">
                <a:solidFill>
                  <a:prstClr val="black"/>
                </a:solidFill>
              </a:rPr>
              <a:t>niechęć do podawania dłoni na powitanie</a:t>
            </a:r>
          </a:p>
          <a:p>
            <a:pPr lvl="0"/>
            <a:r>
              <a:rPr lang="pl-PL" sz="2000" dirty="0">
                <a:solidFill>
                  <a:prstClr val="black"/>
                </a:solidFill>
              </a:rPr>
              <a:t>duża reaktywność na zmiany ciśnienia atmosferycznego</a:t>
            </a:r>
          </a:p>
          <a:p>
            <a:pPr lvl="0"/>
            <a:r>
              <a:rPr lang="pl-PL" sz="2000" dirty="0">
                <a:solidFill>
                  <a:prstClr val="black"/>
                </a:solidFill>
              </a:rPr>
              <a:t>złe samopoczucie w środkach lokomocji</a:t>
            </a:r>
          </a:p>
          <a:p>
            <a:pPr lvl="0"/>
            <a:r>
              <a:rPr lang="pl-PL" sz="2000" dirty="0">
                <a:solidFill>
                  <a:prstClr val="black"/>
                </a:solidFill>
              </a:rPr>
              <a:t>ociężałość ruchowa</a:t>
            </a:r>
          </a:p>
          <a:p>
            <a:pPr lvl="0"/>
            <a:r>
              <a:rPr lang="pl-PL" sz="2000" dirty="0">
                <a:solidFill>
                  <a:prstClr val="black"/>
                </a:solidFill>
              </a:rPr>
              <a:t>podwyższone napięcie mięśniowe</a:t>
            </a:r>
          </a:p>
          <a:p>
            <a:pPr lvl="0"/>
            <a:r>
              <a:rPr lang="pl-PL" sz="2000" dirty="0">
                <a:solidFill>
                  <a:prstClr val="black"/>
                </a:solidFill>
              </a:rPr>
              <a:t>chodzenie na szeroko rozstawionych nogach</a:t>
            </a:r>
          </a:p>
          <a:p>
            <a:pPr lvl="0"/>
            <a:r>
              <a:rPr lang="pl-PL" sz="2000" dirty="0">
                <a:solidFill>
                  <a:prstClr val="black"/>
                </a:solidFill>
              </a:rPr>
              <a:t>nietolerowanie twardych pokarmów</a:t>
            </a:r>
          </a:p>
          <a:p>
            <a:pPr lvl="0"/>
            <a:r>
              <a:rPr lang="pl-PL" sz="2000" dirty="0">
                <a:solidFill>
                  <a:prstClr val="black"/>
                </a:solidFill>
              </a:rPr>
              <a:t>lęk przed tłumem ludzi</a:t>
            </a:r>
          </a:p>
          <a:p>
            <a:pPr marL="0" lvl="0" indent="0">
              <a:buNone/>
            </a:pPr>
            <a:r>
              <a:rPr lang="pl-PL" sz="2000" b="1" dirty="0">
                <a:solidFill>
                  <a:prstClr val="black"/>
                </a:solidFill>
              </a:rPr>
              <a:t>Biały szum:</a:t>
            </a:r>
          </a:p>
          <a:p>
            <a:pPr lvl="0"/>
            <a:r>
              <a:rPr lang="pl-PL" sz="2000" dirty="0">
                <a:solidFill>
                  <a:prstClr val="black"/>
                </a:solidFill>
              </a:rPr>
              <a:t>napady </a:t>
            </a:r>
            <a:r>
              <a:rPr lang="pl-PL" sz="2000" dirty="0" err="1">
                <a:solidFill>
                  <a:prstClr val="black"/>
                </a:solidFill>
              </a:rPr>
              <a:t>hiperaktywności</a:t>
            </a:r>
            <a:r>
              <a:rPr lang="pl-PL" sz="2000" dirty="0">
                <a:solidFill>
                  <a:prstClr val="black"/>
                </a:solidFill>
              </a:rPr>
              <a:t> u dziecka na ogół spokojnego</a:t>
            </a:r>
          </a:p>
          <a:p>
            <a:pPr marL="0" indent="0">
              <a:buNone/>
            </a:pPr>
            <a:endParaRPr lang="pl-PL"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27102" y="5714042"/>
            <a:ext cx="1368227" cy="821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770876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C427BFF1-D307-0C41-A272-4EF9B936A968}"/>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EF4D3507-2292-7F4A-B041-1ACE47B2ACE3}"/>
              </a:ext>
            </a:extLst>
          </p:cNvPr>
          <p:cNvSpPr>
            <a:spLocks noGrp="1"/>
          </p:cNvSpPr>
          <p:nvPr>
            <p:ph type="title"/>
          </p:nvPr>
        </p:nvSpPr>
        <p:spPr>
          <a:xfrm>
            <a:off x="9682" y="10680"/>
            <a:ext cx="9144000" cy="706090"/>
          </a:xfrm>
          <a:solidFill>
            <a:srgbClr val="2D8EC2"/>
          </a:solidFill>
        </p:spPr>
        <p:txBody>
          <a:bodyPr>
            <a:normAutofit/>
          </a:bodyPr>
          <a:lstStyle/>
          <a:p>
            <a:r>
              <a:rPr lang="pl-PL" sz="2800" b="1" dirty="0">
                <a:solidFill>
                  <a:prstClr val="white"/>
                </a:solidFill>
                <a:latin typeface="Roboto" panose="02000000000000000000" pitchFamily="2" charset="0"/>
                <a:ea typeface="Roboto" panose="02000000000000000000" pitchFamily="2" charset="0"/>
                <a:cs typeface="Roboto" panose="02000000000000000000" pitchFamily="2" charset="0"/>
              </a:rPr>
              <a:t>Zanim zareagujemy warto zrozumieć mechanizm</a:t>
            </a:r>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04CBC961-F777-A54E-19EF-D037F8FEF78E}"/>
              </a:ext>
            </a:extLst>
          </p:cNvPr>
          <p:cNvSpPr>
            <a:spLocks noGrp="1"/>
          </p:cNvSpPr>
          <p:nvPr>
            <p:ph idx="1"/>
          </p:nvPr>
        </p:nvSpPr>
        <p:spPr>
          <a:xfrm>
            <a:off x="179512" y="764704"/>
            <a:ext cx="8589640" cy="4525963"/>
          </a:xfrm>
        </p:spPr>
        <p:txBody>
          <a:bodyPr>
            <a:normAutofit/>
          </a:bodyPr>
          <a:lstStyle/>
          <a:p>
            <a:pPr marL="0" lvl="0" indent="0" algn="ctr">
              <a:buNone/>
            </a:pPr>
            <a:r>
              <a:rPr lang="pl-PL" sz="2200" b="1" dirty="0">
                <a:solidFill>
                  <a:prstClr val="black"/>
                </a:solidFill>
                <a:latin typeface="Roboto" panose="020B0604020202020204" charset="0"/>
                <a:ea typeface="Roboto" panose="020B0604020202020204" charset="0"/>
                <a:cs typeface="Roboto" panose="020B0604020202020204" charset="0"/>
              </a:rPr>
              <a:t>Zachowanie to wierzchołek góry lodowej.</a:t>
            </a:r>
          </a:p>
          <a:p>
            <a:pPr marL="0" lvl="0" indent="0" algn="ctr">
              <a:buNone/>
            </a:pPr>
            <a:r>
              <a:rPr lang="pl-PL" sz="1500" dirty="0">
                <a:solidFill>
                  <a:prstClr val="black"/>
                </a:solidFill>
                <a:latin typeface="Roboto" panose="020B0604020202020204" charset="0"/>
                <a:ea typeface="Roboto" panose="020B0604020202020204" charset="0"/>
                <a:cs typeface="Roboto" panose="020B0604020202020204" charset="0"/>
              </a:rPr>
              <a:t>Pod powierzchnią może znajdować się:</a:t>
            </a:r>
          </a:p>
          <a:p>
            <a:pPr marL="0" lvl="0" indent="0" algn="ctr">
              <a:buNone/>
            </a:pPr>
            <a:endParaRPr lang="pl-PL" sz="1500" dirty="0">
              <a:solidFill>
                <a:prstClr val="black"/>
              </a:solidFill>
              <a:latin typeface="Roboto" panose="020B0604020202020204" charset="0"/>
              <a:ea typeface="Roboto" panose="020B0604020202020204" charset="0"/>
              <a:cs typeface="Roboto" panose="020B0604020202020204" charset="0"/>
            </a:endParaRPr>
          </a:p>
          <a:p>
            <a:pPr lvl="0">
              <a:buFont typeface="Wingdings" panose="05000000000000000000" pitchFamily="2" charset="2"/>
              <a:buChar char="§"/>
            </a:pPr>
            <a:r>
              <a:rPr lang="pl-PL" sz="1500" dirty="0">
                <a:solidFill>
                  <a:prstClr val="black"/>
                </a:solidFill>
                <a:latin typeface="Roboto" panose="020B0604020202020204" charset="0"/>
                <a:ea typeface="Roboto" panose="020B0604020202020204" charset="0"/>
                <a:cs typeface="Roboto" panose="020B0604020202020204" charset="0"/>
              </a:rPr>
              <a:t>potrzeba uwagi,</a:t>
            </a:r>
          </a:p>
          <a:p>
            <a:pPr lvl="0">
              <a:buFont typeface="Wingdings" panose="05000000000000000000" pitchFamily="2" charset="2"/>
              <a:buChar char="§"/>
            </a:pPr>
            <a:r>
              <a:rPr lang="pl-PL" sz="1500" dirty="0">
                <a:solidFill>
                  <a:prstClr val="black"/>
                </a:solidFill>
                <a:latin typeface="Roboto" panose="020B0604020202020204" charset="0"/>
                <a:ea typeface="Roboto" panose="020B0604020202020204" charset="0"/>
                <a:cs typeface="Roboto" panose="020B0604020202020204" charset="0"/>
              </a:rPr>
              <a:t>brak poczucia bezpieczeństwa,</a:t>
            </a:r>
          </a:p>
          <a:p>
            <a:pPr lvl="0">
              <a:buFont typeface="Wingdings" panose="05000000000000000000" pitchFamily="2" charset="2"/>
              <a:buChar char="§"/>
            </a:pPr>
            <a:r>
              <a:rPr lang="pl-PL" sz="1500" dirty="0">
                <a:solidFill>
                  <a:prstClr val="black"/>
                </a:solidFill>
                <a:latin typeface="Roboto" panose="020B0604020202020204" charset="0"/>
                <a:ea typeface="Roboto" panose="020B0604020202020204" charset="0"/>
                <a:cs typeface="Roboto" panose="020B0604020202020204" charset="0"/>
              </a:rPr>
              <a:t>uzależnienia behawioralne,</a:t>
            </a:r>
          </a:p>
          <a:p>
            <a:pPr lvl="0">
              <a:buFont typeface="Wingdings" panose="05000000000000000000" pitchFamily="2" charset="2"/>
              <a:buChar char="§"/>
            </a:pPr>
            <a:r>
              <a:rPr lang="pl-PL" sz="1500" dirty="0">
                <a:solidFill>
                  <a:prstClr val="black"/>
                </a:solidFill>
                <a:latin typeface="Roboto" panose="020B0604020202020204" charset="0"/>
                <a:ea typeface="Roboto" panose="020B0604020202020204" charset="0"/>
                <a:cs typeface="Roboto" panose="020B0604020202020204" charset="0"/>
              </a:rPr>
              <a:t>lęk przed porażką („jeśli nie spróbuję, nie okaże się, że nie umiem”),</a:t>
            </a:r>
          </a:p>
          <a:p>
            <a:pPr lvl="0">
              <a:buFont typeface="Wingdings" panose="05000000000000000000" pitchFamily="2" charset="2"/>
              <a:buChar char="§"/>
            </a:pPr>
            <a:r>
              <a:rPr lang="pl-PL" sz="1500" dirty="0">
                <a:solidFill>
                  <a:prstClr val="black"/>
                </a:solidFill>
                <a:latin typeface="Roboto" panose="020B0604020202020204" charset="0"/>
                <a:ea typeface="Roboto" panose="020B0604020202020204" charset="0"/>
                <a:cs typeface="Roboto" panose="020B0604020202020204" charset="0"/>
              </a:rPr>
              <a:t>potrzeba kontroli („to jedyne miejsce, gdzie mam wpływ”),</a:t>
            </a:r>
          </a:p>
          <a:p>
            <a:pPr lvl="0">
              <a:buFont typeface="Wingdings" panose="05000000000000000000" pitchFamily="2" charset="2"/>
              <a:buChar char="§"/>
            </a:pPr>
            <a:r>
              <a:rPr lang="pl-PL" sz="1500" dirty="0">
                <a:solidFill>
                  <a:prstClr val="black"/>
                </a:solidFill>
                <a:latin typeface="Roboto" panose="020B0604020202020204" charset="0"/>
                <a:ea typeface="Roboto" panose="020B0604020202020204" charset="0"/>
                <a:cs typeface="Roboto" panose="020B0604020202020204" charset="0"/>
              </a:rPr>
              <a:t>niska samoocena („i tak jestem najgorszy”),</a:t>
            </a:r>
          </a:p>
          <a:p>
            <a:pPr lvl="0">
              <a:buFont typeface="Wingdings" panose="05000000000000000000" pitchFamily="2" charset="2"/>
              <a:buChar char="§"/>
            </a:pPr>
            <a:r>
              <a:rPr lang="pl-PL" sz="1500" dirty="0">
                <a:solidFill>
                  <a:prstClr val="black"/>
                </a:solidFill>
                <a:latin typeface="Roboto" panose="020B0604020202020204" charset="0"/>
                <a:ea typeface="Roboto" panose="020B0604020202020204" charset="0"/>
                <a:cs typeface="Roboto" panose="020B0604020202020204" charset="0"/>
              </a:rPr>
              <a:t>przeciążenie poznawcze lub emocjonalne,</a:t>
            </a:r>
          </a:p>
          <a:p>
            <a:pPr lvl="0">
              <a:buFont typeface="Wingdings" panose="05000000000000000000" pitchFamily="2" charset="2"/>
              <a:buChar char="§"/>
            </a:pPr>
            <a:r>
              <a:rPr lang="pl-PL" sz="1500" dirty="0">
                <a:solidFill>
                  <a:prstClr val="black"/>
                </a:solidFill>
                <a:latin typeface="Roboto" panose="020B0604020202020204" charset="0"/>
                <a:ea typeface="Roboto" panose="020B0604020202020204" charset="0"/>
                <a:cs typeface="Roboto" panose="020B0604020202020204" charset="0"/>
              </a:rPr>
              <a:t>trudności regulacyjne (dziecko nie potrafi się zatrzymać),</a:t>
            </a:r>
          </a:p>
          <a:p>
            <a:pPr lvl="0">
              <a:buFont typeface="Wingdings" panose="05000000000000000000" pitchFamily="2" charset="2"/>
              <a:buChar char="§"/>
            </a:pPr>
            <a:r>
              <a:rPr lang="pl-PL" sz="1500" dirty="0">
                <a:solidFill>
                  <a:prstClr val="black"/>
                </a:solidFill>
                <a:latin typeface="Roboto" panose="020B0604020202020204" charset="0"/>
                <a:ea typeface="Roboto" panose="020B0604020202020204" charset="0"/>
                <a:cs typeface="Roboto" panose="020B0604020202020204" charset="0"/>
              </a:rPr>
              <a:t>w niektórych przypadkach ODD (zaburzenia opozycyjno-buntownicze).</a:t>
            </a:r>
          </a:p>
          <a:p>
            <a:pPr lvl="0">
              <a:buFont typeface="Wingdings" panose="05000000000000000000" pitchFamily="2" charset="2"/>
              <a:buChar char="§"/>
            </a:pPr>
            <a:endParaRPr lang="pl-PL" sz="1500" dirty="0">
              <a:solidFill>
                <a:prstClr val="black"/>
              </a:solidFill>
              <a:latin typeface="Roboto" panose="020B0604020202020204" charset="0"/>
              <a:ea typeface="Roboto" panose="020B0604020202020204" charset="0"/>
              <a:cs typeface="Roboto" panose="020B0604020202020204" charset="0"/>
            </a:endParaRPr>
          </a:p>
          <a:p>
            <a:pPr marL="0" lvl="0" indent="0" algn="ctr">
              <a:buNone/>
            </a:pPr>
            <a:r>
              <a:rPr lang="pl-PL" sz="2100" b="1" dirty="0">
                <a:solidFill>
                  <a:prstClr val="black"/>
                </a:solidFill>
                <a:latin typeface="Roboto" panose="020B0604020202020204" charset="0"/>
                <a:ea typeface="Roboto" panose="020B0604020202020204" charset="0"/>
                <a:cs typeface="Roboto" panose="020B0604020202020204" charset="0"/>
              </a:rPr>
              <a:t>Im bardziej skupimy się tylko na zachowaniu, </a:t>
            </a:r>
          </a:p>
          <a:p>
            <a:pPr marL="0" lvl="0" indent="0" algn="ctr">
              <a:buNone/>
            </a:pPr>
            <a:r>
              <a:rPr lang="pl-PL" sz="2100" b="1" dirty="0">
                <a:solidFill>
                  <a:prstClr val="black"/>
                </a:solidFill>
                <a:latin typeface="Roboto" panose="020B0604020202020204" charset="0"/>
                <a:ea typeface="Roboto" panose="020B0604020202020204" charset="0"/>
                <a:cs typeface="Roboto" panose="020B0604020202020204" charset="0"/>
              </a:rPr>
              <a:t>tym częściej będziemy walczyć z objawem, a nie z przyczyną.</a:t>
            </a:r>
          </a:p>
          <a:p>
            <a:pPr marL="0" indent="0">
              <a:buNone/>
            </a:pPr>
            <a:endParaRPr lang="pl-PL" dirty="0">
              <a:latin typeface="Roboto Condensed" panose="02000000000000000000" pitchFamily="2" charset="0"/>
              <a:ea typeface="Roboto Condensed" panose="02000000000000000000" pitchFamily="2" charset="0"/>
              <a:cs typeface="Roboto Condensed" panose="02000000000000000000" pitchFamily="2" charset="0"/>
            </a:endParaRPr>
          </a:p>
          <a:p>
            <a:endParaRPr lang="pl-PL" b="1" dirty="0">
              <a:latin typeface="Roboto Condensed" panose="02000000000000000000" pitchFamily="2" charset="0"/>
              <a:ea typeface="Roboto Condensed" panose="02000000000000000000" pitchFamily="2" charset="0"/>
              <a:cs typeface="Roboto Condensed" panose="02000000000000000000" pitchFamily="2" charset="0"/>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4" y="6093296"/>
            <a:ext cx="6264696" cy="55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937" y="5227654"/>
            <a:ext cx="1440159" cy="865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60000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74A56EC-A629-BDA3-781E-E28A3DEADA8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863D28CA-70EF-F8C3-7291-CC690CD5068D}"/>
              </a:ext>
            </a:extLst>
          </p:cNvPr>
          <p:cNvSpPr>
            <a:spLocks noGrp="1"/>
          </p:cNvSpPr>
          <p:nvPr>
            <p:ph type="title"/>
          </p:nvPr>
        </p:nvSpPr>
        <p:spPr>
          <a:xfrm>
            <a:off x="-1" y="116632"/>
            <a:ext cx="9144000" cy="922115"/>
          </a:xfrm>
          <a:solidFill>
            <a:srgbClr val="2D8EC2"/>
          </a:solidFill>
        </p:spPr>
        <p:txBody>
          <a:bodyPr>
            <a:normAutofit/>
          </a:bodyPr>
          <a:lstStyle/>
          <a:p>
            <a:r>
              <a:rPr lang="pl-PL" sz="2800" b="1" dirty="0">
                <a:solidFill>
                  <a:prstClr val="white"/>
                </a:solidFill>
                <a:latin typeface="Roboto" panose="02000000000000000000" pitchFamily="2" charset="0"/>
                <a:ea typeface="Roboto" panose="02000000000000000000" pitchFamily="2" charset="0"/>
                <a:cs typeface="Roboto" panose="02000000000000000000" pitchFamily="2" charset="0"/>
              </a:rPr>
              <a:t>Uczniowie z zaburzeniami integracji sensorycznej</a:t>
            </a:r>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5B0F06F7-FFBF-8416-F65B-2C45B11DF985}"/>
              </a:ext>
            </a:extLst>
          </p:cNvPr>
          <p:cNvSpPr>
            <a:spLocks noGrp="1"/>
          </p:cNvSpPr>
          <p:nvPr>
            <p:ph idx="1"/>
          </p:nvPr>
        </p:nvSpPr>
        <p:spPr>
          <a:xfrm>
            <a:off x="107504" y="1124744"/>
            <a:ext cx="8856984" cy="4536504"/>
          </a:xfrm>
        </p:spPr>
        <p:txBody>
          <a:bodyPr>
            <a:normAutofit fontScale="92500" lnSpcReduction="20000"/>
          </a:bodyPr>
          <a:lstStyle/>
          <a:p>
            <a:pPr marL="0" lvl="0" indent="0" algn="ctr">
              <a:buNone/>
            </a:pPr>
            <a:r>
              <a:rPr lang="pl-PL" sz="1700" u="sng" dirty="0">
                <a:solidFill>
                  <a:prstClr val="black"/>
                </a:solidFill>
                <a:latin typeface="Roboto" panose="020B0604020202020204" charset="0"/>
                <a:ea typeface="Roboto" panose="020B0604020202020204" charset="0"/>
                <a:cs typeface="Roboto" panose="020B0604020202020204" charset="0"/>
              </a:rPr>
              <a:t>Zmysł równowagi:</a:t>
            </a:r>
          </a:p>
          <a:p>
            <a:pPr marL="0" lvl="0" indent="0">
              <a:buNone/>
            </a:pPr>
            <a:r>
              <a:rPr lang="pl-PL" sz="1700" b="1" dirty="0" err="1">
                <a:solidFill>
                  <a:prstClr val="black"/>
                </a:solidFill>
                <a:latin typeface="Roboto" panose="020B0604020202020204" charset="0"/>
                <a:ea typeface="Roboto" panose="020B0604020202020204" charset="0"/>
                <a:cs typeface="Roboto" panose="020B0604020202020204" charset="0"/>
              </a:rPr>
              <a:t>Niedowrażliwość</a:t>
            </a:r>
            <a:r>
              <a:rPr lang="pl-PL" sz="1700" b="1" dirty="0">
                <a:solidFill>
                  <a:prstClr val="black"/>
                </a:solidFill>
                <a:latin typeface="Roboto" panose="020B0604020202020204" charset="0"/>
                <a:ea typeface="Roboto" panose="020B0604020202020204" charset="0"/>
                <a:cs typeface="Roboto" panose="020B0604020202020204" charset="0"/>
              </a:rPr>
              <a:t>:</a:t>
            </a:r>
          </a:p>
          <a:p>
            <a:pPr lvl="0"/>
            <a:r>
              <a:rPr lang="pl-PL" sz="1700" dirty="0">
                <a:solidFill>
                  <a:prstClr val="black"/>
                </a:solidFill>
                <a:latin typeface="Roboto" panose="020B0604020202020204" charset="0"/>
                <a:ea typeface="Roboto" panose="020B0604020202020204" charset="0"/>
                <a:cs typeface="Roboto" panose="020B0604020202020204" charset="0"/>
              </a:rPr>
              <a:t>kręcenie się w kółko</a:t>
            </a:r>
          </a:p>
          <a:p>
            <a:pPr lvl="0"/>
            <a:r>
              <a:rPr lang="pl-PL" sz="1700" dirty="0">
                <a:solidFill>
                  <a:prstClr val="black"/>
                </a:solidFill>
                <a:latin typeface="Roboto" panose="020B0604020202020204" charset="0"/>
                <a:ea typeface="Roboto" panose="020B0604020202020204" charset="0"/>
                <a:cs typeface="Roboto" panose="020B0604020202020204" charset="0"/>
              </a:rPr>
              <a:t>fascynacja huśtawkami, karuzelami</a:t>
            </a:r>
          </a:p>
          <a:p>
            <a:pPr lvl="0"/>
            <a:r>
              <a:rPr lang="pl-PL" sz="1700" dirty="0">
                <a:solidFill>
                  <a:prstClr val="black"/>
                </a:solidFill>
                <a:latin typeface="Roboto" panose="020B0604020202020204" charset="0"/>
                <a:ea typeface="Roboto" panose="020B0604020202020204" charset="0"/>
                <a:cs typeface="Roboto" panose="020B0604020202020204" charset="0"/>
              </a:rPr>
              <a:t>skakanie, bieganie, </a:t>
            </a:r>
            <a:r>
              <a:rPr lang="pl-PL" sz="1700" dirty="0" err="1">
                <a:solidFill>
                  <a:prstClr val="black"/>
                </a:solidFill>
                <a:latin typeface="Roboto" panose="020B0604020202020204" charset="0"/>
                <a:ea typeface="Roboto" panose="020B0604020202020204" charset="0"/>
                <a:cs typeface="Roboto" panose="020B0604020202020204" charset="0"/>
              </a:rPr>
              <a:t>hiperaktywność</a:t>
            </a:r>
            <a:endParaRPr lang="pl-PL" sz="1700" dirty="0">
              <a:solidFill>
                <a:prstClr val="black"/>
              </a:solidFill>
              <a:latin typeface="Roboto" panose="020B0604020202020204" charset="0"/>
              <a:ea typeface="Roboto" panose="020B0604020202020204" charset="0"/>
              <a:cs typeface="Roboto" panose="020B0604020202020204" charset="0"/>
            </a:endParaRPr>
          </a:p>
          <a:p>
            <a:pPr lvl="0"/>
            <a:r>
              <a:rPr lang="pl-PL" sz="1700" dirty="0">
                <a:solidFill>
                  <a:prstClr val="black"/>
                </a:solidFill>
                <a:latin typeface="Roboto" panose="020B0604020202020204" charset="0"/>
                <a:ea typeface="Roboto" panose="020B0604020202020204" charset="0"/>
                <a:cs typeface="Roboto" panose="020B0604020202020204" charset="0"/>
              </a:rPr>
              <a:t>kołysanie się w przód i w tył a także na boki</a:t>
            </a:r>
          </a:p>
          <a:p>
            <a:pPr lvl="0"/>
            <a:r>
              <a:rPr lang="pl-PL" sz="1700" dirty="0">
                <a:solidFill>
                  <a:prstClr val="black"/>
                </a:solidFill>
                <a:latin typeface="Roboto" panose="020B0604020202020204" charset="0"/>
                <a:ea typeface="Roboto" panose="020B0604020202020204" charset="0"/>
                <a:cs typeface="Roboto" panose="020B0604020202020204" charset="0"/>
              </a:rPr>
              <a:t>niezdolność do prostego siedzenia na krześle</a:t>
            </a:r>
          </a:p>
          <a:p>
            <a:pPr lvl="0"/>
            <a:r>
              <a:rPr lang="pl-PL" sz="1700" dirty="0">
                <a:solidFill>
                  <a:prstClr val="black"/>
                </a:solidFill>
                <a:latin typeface="Roboto" panose="020B0604020202020204" charset="0"/>
                <a:ea typeface="Roboto" panose="020B0604020202020204" charset="0"/>
                <a:cs typeface="Roboto" panose="020B0604020202020204" charset="0"/>
              </a:rPr>
              <a:t>niezdolność do stania na jednej nodze</a:t>
            </a:r>
          </a:p>
          <a:p>
            <a:pPr marL="0" lvl="0" indent="0">
              <a:buNone/>
            </a:pPr>
            <a:r>
              <a:rPr lang="pl-PL" sz="1700" b="1" dirty="0">
                <a:solidFill>
                  <a:prstClr val="black"/>
                </a:solidFill>
                <a:latin typeface="Roboto" panose="020B0604020202020204" charset="0"/>
                <a:ea typeface="Roboto" panose="020B0604020202020204" charset="0"/>
                <a:cs typeface="Roboto" panose="020B0604020202020204" charset="0"/>
              </a:rPr>
              <a:t>Nadwrażliwość:</a:t>
            </a:r>
          </a:p>
          <a:p>
            <a:pPr lvl="0"/>
            <a:r>
              <a:rPr lang="pl-PL" sz="1700" dirty="0">
                <a:solidFill>
                  <a:prstClr val="black"/>
                </a:solidFill>
                <a:latin typeface="Roboto" panose="020B0604020202020204" charset="0"/>
                <a:ea typeface="Roboto" panose="020B0604020202020204" charset="0"/>
                <a:cs typeface="Roboto" panose="020B0604020202020204" charset="0"/>
              </a:rPr>
              <a:t>niepewność, lęk grawitacyjny</a:t>
            </a:r>
          </a:p>
          <a:p>
            <a:pPr lvl="0"/>
            <a:r>
              <a:rPr lang="pl-PL" sz="1700" dirty="0">
                <a:solidFill>
                  <a:prstClr val="black"/>
                </a:solidFill>
                <a:latin typeface="Roboto" panose="020B0604020202020204" charset="0"/>
                <a:ea typeface="Roboto" panose="020B0604020202020204" charset="0"/>
                <a:cs typeface="Roboto" panose="020B0604020202020204" charset="0"/>
              </a:rPr>
              <a:t>niechęć do zmian pozycji głowy, czasami przy jednoczesnej autostymulacji grawitacyjnej (podskoki w pionie)</a:t>
            </a:r>
          </a:p>
          <a:p>
            <a:pPr lvl="0"/>
            <a:r>
              <a:rPr lang="pl-PL" sz="1700" dirty="0">
                <a:solidFill>
                  <a:prstClr val="black"/>
                </a:solidFill>
                <a:latin typeface="Roboto" panose="020B0604020202020204" charset="0"/>
                <a:ea typeface="Roboto" panose="020B0604020202020204" charset="0"/>
                <a:cs typeface="Roboto" panose="020B0604020202020204" charset="0"/>
              </a:rPr>
              <a:t>niechęć do poruszania się, preferowanie pozycji siedzącej, lub leżącej</a:t>
            </a:r>
          </a:p>
          <a:p>
            <a:pPr lvl="0"/>
            <a:r>
              <a:rPr lang="pl-PL" sz="1700" dirty="0">
                <a:solidFill>
                  <a:prstClr val="black"/>
                </a:solidFill>
                <a:latin typeface="Roboto" panose="020B0604020202020204" charset="0"/>
                <a:ea typeface="Roboto" panose="020B0604020202020204" charset="0"/>
                <a:cs typeface="Roboto" panose="020B0604020202020204" charset="0"/>
              </a:rPr>
              <a:t>zataczanie się podczas chodzenia</a:t>
            </a:r>
          </a:p>
          <a:p>
            <a:pPr marL="0" lvl="0" indent="0">
              <a:buNone/>
            </a:pPr>
            <a:r>
              <a:rPr lang="pl-PL" sz="1700" b="1" dirty="0">
                <a:solidFill>
                  <a:prstClr val="black"/>
                </a:solidFill>
                <a:latin typeface="Roboto" panose="020B0604020202020204" charset="0"/>
                <a:ea typeface="Roboto" panose="020B0604020202020204" charset="0"/>
                <a:cs typeface="Roboto" panose="020B0604020202020204" charset="0"/>
              </a:rPr>
              <a:t>Biały szum:</a:t>
            </a:r>
          </a:p>
          <a:p>
            <a:pPr lvl="0"/>
            <a:r>
              <a:rPr lang="pl-PL" sz="1700" dirty="0">
                <a:solidFill>
                  <a:prstClr val="black"/>
                </a:solidFill>
                <a:latin typeface="Roboto" panose="020B0604020202020204" charset="0"/>
                <a:ea typeface="Roboto" panose="020B0604020202020204" charset="0"/>
                <a:cs typeface="Roboto" panose="020B0604020202020204" charset="0"/>
              </a:rPr>
              <a:t>zawroty głowy</a:t>
            </a:r>
          </a:p>
          <a:p>
            <a:pPr lvl="0"/>
            <a:r>
              <a:rPr lang="pl-PL" sz="1700" dirty="0">
                <a:solidFill>
                  <a:prstClr val="black"/>
                </a:solidFill>
                <a:latin typeface="Roboto" panose="020B0604020202020204" charset="0"/>
                <a:ea typeface="Roboto" panose="020B0604020202020204" charset="0"/>
                <a:cs typeface="Roboto" panose="020B0604020202020204" charset="0"/>
              </a:rPr>
              <a:t>zataczanie lub potykanie się</a:t>
            </a:r>
          </a:p>
          <a:p>
            <a:pPr lvl="0"/>
            <a:r>
              <a:rPr lang="pl-PL" sz="1700" dirty="0">
                <a:solidFill>
                  <a:prstClr val="black"/>
                </a:solidFill>
                <a:latin typeface="Roboto" panose="020B0604020202020204" charset="0"/>
                <a:ea typeface="Roboto" panose="020B0604020202020204" charset="0"/>
                <a:cs typeface="Roboto" panose="020B0604020202020204" charset="0"/>
              </a:rPr>
              <a:t>nagłe blednięcie, nudności</a:t>
            </a:r>
          </a:p>
          <a:p>
            <a:pPr marL="0" indent="0">
              <a:buNone/>
            </a:pPr>
            <a:endParaRPr lang="pl-PL"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5895" y="5267749"/>
            <a:ext cx="1368227" cy="821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48536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74A56EC-A629-BDA3-781E-E28A3DEADA8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863D28CA-70EF-F8C3-7291-CC690CD5068D}"/>
              </a:ext>
            </a:extLst>
          </p:cNvPr>
          <p:cNvSpPr>
            <a:spLocks noGrp="1"/>
          </p:cNvSpPr>
          <p:nvPr>
            <p:ph type="title"/>
          </p:nvPr>
        </p:nvSpPr>
        <p:spPr>
          <a:xfrm>
            <a:off x="-1" y="116632"/>
            <a:ext cx="9144000" cy="922115"/>
          </a:xfrm>
          <a:solidFill>
            <a:srgbClr val="2D8EC2"/>
          </a:solidFill>
        </p:spPr>
        <p:txBody>
          <a:bodyPr>
            <a:normAutofit/>
          </a:bodyPr>
          <a:lstStyle/>
          <a:p>
            <a:r>
              <a:rPr lang="pl-PL" sz="2800" b="1" dirty="0">
                <a:solidFill>
                  <a:prstClr val="white"/>
                </a:solidFill>
                <a:latin typeface="Roboto" panose="02000000000000000000" pitchFamily="2" charset="0"/>
                <a:ea typeface="Roboto" panose="02000000000000000000" pitchFamily="2" charset="0"/>
                <a:cs typeface="Roboto" panose="02000000000000000000" pitchFamily="2" charset="0"/>
              </a:rPr>
              <a:t>Uczniowie z zaburzeniami integracji sensorycznej</a:t>
            </a:r>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5B0F06F7-FFBF-8416-F65B-2C45B11DF985}"/>
              </a:ext>
            </a:extLst>
          </p:cNvPr>
          <p:cNvSpPr>
            <a:spLocks noGrp="1"/>
          </p:cNvSpPr>
          <p:nvPr>
            <p:ph idx="1"/>
          </p:nvPr>
        </p:nvSpPr>
        <p:spPr>
          <a:xfrm>
            <a:off x="107504" y="1124744"/>
            <a:ext cx="8856984" cy="4767336"/>
          </a:xfrm>
        </p:spPr>
        <p:txBody>
          <a:bodyPr>
            <a:normAutofit/>
          </a:bodyPr>
          <a:lstStyle/>
          <a:p>
            <a:pPr marL="0" lvl="0" indent="0">
              <a:buNone/>
            </a:pPr>
            <a:r>
              <a:rPr lang="pl-PL" sz="2000" dirty="0">
                <a:solidFill>
                  <a:prstClr val="black"/>
                </a:solidFill>
                <a:latin typeface="Roboto" panose="020B0604020202020204" charset="0"/>
                <a:ea typeface="Roboto" panose="020B0604020202020204" charset="0"/>
                <a:cs typeface="Roboto" panose="020B0604020202020204" charset="0"/>
              </a:rPr>
              <a:t>Dysfunkcje o charakterze </a:t>
            </a:r>
            <a:r>
              <a:rPr lang="pl-PL" sz="2000" b="1" dirty="0" err="1">
                <a:solidFill>
                  <a:prstClr val="black"/>
                </a:solidFill>
                <a:latin typeface="Roboto" panose="020B0604020202020204" charset="0"/>
                <a:ea typeface="Roboto" panose="020B0604020202020204" charset="0"/>
                <a:cs typeface="Roboto" panose="020B0604020202020204" charset="0"/>
              </a:rPr>
              <a:t>niedowrażliwości</a:t>
            </a:r>
            <a:r>
              <a:rPr lang="pl-PL" sz="2000" dirty="0">
                <a:solidFill>
                  <a:prstClr val="black"/>
                </a:solidFill>
                <a:latin typeface="Roboto" panose="020B0604020202020204" charset="0"/>
                <a:ea typeface="Roboto" panose="020B0604020202020204" charset="0"/>
                <a:cs typeface="Roboto" panose="020B0604020202020204" charset="0"/>
              </a:rPr>
              <a:t> </a:t>
            </a:r>
            <a:r>
              <a:rPr lang="pl-PL" sz="2000" u="sng" dirty="0">
                <a:solidFill>
                  <a:prstClr val="black"/>
                </a:solidFill>
                <a:latin typeface="Roboto" panose="020B0604020202020204" charset="0"/>
                <a:ea typeface="Roboto" panose="020B0604020202020204" charset="0"/>
                <a:cs typeface="Roboto" panose="020B0604020202020204" charset="0"/>
              </a:rPr>
              <a:t>przedsionkowej</a:t>
            </a:r>
            <a:r>
              <a:rPr lang="pl-PL" sz="2000" dirty="0">
                <a:solidFill>
                  <a:prstClr val="black"/>
                </a:solidFill>
                <a:latin typeface="Roboto" panose="020B0604020202020204" charset="0"/>
                <a:ea typeface="Roboto" panose="020B0604020202020204" charset="0"/>
                <a:cs typeface="Roboto" panose="020B0604020202020204" charset="0"/>
              </a:rPr>
              <a:t> przejawiają się:</a:t>
            </a:r>
          </a:p>
          <a:p>
            <a:pPr lvl="0">
              <a:buFont typeface="Wingdings" panose="05000000000000000000" pitchFamily="2" charset="2"/>
              <a:buChar char="Ø"/>
            </a:pPr>
            <a:r>
              <a:rPr lang="pl-PL" sz="2000" dirty="0">
                <a:solidFill>
                  <a:prstClr val="black"/>
                </a:solidFill>
                <a:latin typeface="Roboto" panose="020B0604020202020204" charset="0"/>
                <a:ea typeface="Roboto" panose="020B0604020202020204" charset="0"/>
                <a:cs typeface="Roboto" panose="020B0604020202020204" charset="0"/>
              </a:rPr>
              <a:t>wzmożoną potrzebą ruchu obrotowego;</a:t>
            </a:r>
          </a:p>
          <a:p>
            <a:pPr lvl="0">
              <a:buFont typeface="Wingdings" panose="05000000000000000000" pitchFamily="2" charset="2"/>
              <a:buChar char="Ø"/>
            </a:pPr>
            <a:r>
              <a:rPr lang="pl-PL" sz="2000" dirty="0">
                <a:solidFill>
                  <a:prstClr val="black"/>
                </a:solidFill>
                <a:latin typeface="Roboto" panose="020B0604020202020204" charset="0"/>
                <a:ea typeface="Roboto" panose="020B0604020202020204" charset="0"/>
                <a:cs typeface="Roboto" panose="020B0604020202020204" charset="0"/>
              </a:rPr>
              <a:t>obniżonym napięciem w obrębie ciała i aparatu mowy;</a:t>
            </a:r>
          </a:p>
          <a:p>
            <a:pPr lvl="0">
              <a:buFont typeface="Wingdings" panose="05000000000000000000" pitchFamily="2" charset="2"/>
              <a:buChar char="Ø"/>
            </a:pPr>
            <a:r>
              <a:rPr lang="pl-PL" sz="2000" dirty="0">
                <a:solidFill>
                  <a:prstClr val="black"/>
                </a:solidFill>
                <a:latin typeface="Roboto" panose="020B0604020202020204" charset="0"/>
                <a:ea typeface="Roboto" panose="020B0604020202020204" charset="0"/>
                <a:cs typeface="Roboto" panose="020B0604020202020204" charset="0"/>
              </a:rPr>
              <a:t>utrzymywaniem nieprawidłowej postawy ciała (chodem na szerokiej podstawie, częstym potykaniem się i następowaniem na nogi);</a:t>
            </a:r>
          </a:p>
          <a:p>
            <a:pPr lvl="0">
              <a:buFont typeface="Wingdings" panose="05000000000000000000" pitchFamily="2" charset="2"/>
              <a:buChar char="Ø"/>
            </a:pPr>
            <a:r>
              <a:rPr lang="pl-PL" sz="2000" dirty="0">
                <a:solidFill>
                  <a:prstClr val="black"/>
                </a:solidFill>
                <a:latin typeface="Roboto" panose="020B0604020202020204" charset="0"/>
                <a:ea typeface="Roboto" panose="020B0604020202020204" charset="0"/>
                <a:cs typeface="Roboto" panose="020B0604020202020204" charset="0"/>
              </a:rPr>
              <a:t>wzmożonym napięciem w kończynach;</a:t>
            </a:r>
          </a:p>
          <a:p>
            <a:pPr lvl="0">
              <a:buFont typeface="Wingdings" panose="05000000000000000000" pitchFamily="2" charset="2"/>
              <a:buChar char="Ø"/>
            </a:pPr>
            <a:r>
              <a:rPr lang="pl-PL" sz="2000" dirty="0">
                <a:solidFill>
                  <a:prstClr val="black"/>
                </a:solidFill>
                <a:latin typeface="Roboto" panose="020B0604020202020204" charset="0"/>
                <a:ea typeface="Roboto" panose="020B0604020202020204" charset="0"/>
                <a:cs typeface="Roboto" panose="020B0604020202020204" charset="0"/>
              </a:rPr>
              <a:t>zaburzeniami równowagi;</a:t>
            </a:r>
          </a:p>
          <a:p>
            <a:pPr lvl="0">
              <a:buFont typeface="Wingdings" panose="05000000000000000000" pitchFamily="2" charset="2"/>
              <a:buChar char="Ø"/>
            </a:pPr>
            <a:r>
              <a:rPr lang="pl-PL" sz="2000" dirty="0">
                <a:solidFill>
                  <a:prstClr val="black"/>
                </a:solidFill>
                <a:latin typeface="Roboto" panose="020B0604020202020204" charset="0"/>
                <a:ea typeface="Roboto" panose="020B0604020202020204" charset="0"/>
                <a:cs typeface="Roboto" panose="020B0604020202020204" charset="0"/>
              </a:rPr>
              <a:t>zaburzeniami w kontroli postawy (w umiejętności przyjęcia właściwej pozycji ciała do wykonania zadania ruchowego);</a:t>
            </a:r>
          </a:p>
          <a:p>
            <a:pPr lvl="0">
              <a:buFont typeface="Wingdings" panose="05000000000000000000" pitchFamily="2" charset="2"/>
              <a:buChar char="Ø"/>
            </a:pPr>
            <a:r>
              <a:rPr lang="pl-PL" sz="2000" dirty="0">
                <a:solidFill>
                  <a:prstClr val="black"/>
                </a:solidFill>
                <a:latin typeface="Roboto" panose="020B0604020202020204" charset="0"/>
                <a:ea typeface="Roboto" panose="020B0604020202020204" charset="0"/>
                <a:cs typeface="Roboto" panose="020B0604020202020204" charset="0"/>
              </a:rPr>
              <a:t>słaba współpraca w zakresie obu stron ciała;</a:t>
            </a:r>
          </a:p>
          <a:p>
            <a:pPr lvl="0">
              <a:buFont typeface="Wingdings" panose="05000000000000000000" pitchFamily="2" charset="2"/>
              <a:buChar char="Ø"/>
            </a:pPr>
            <a:r>
              <a:rPr lang="pl-PL" sz="2000" dirty="0">
                <a:solidFill>
                  <a:prstClr val="black"/>
                </a:solidFill>
                <a:latin typeface="Roboto" panose="020B0604020202020204" charset="0"/>
                <a:ea typeface="Roboto" panose="020B0604020202020204" charset="0"/>
                <a:cs typeface="Roboto" panose="020B0604020202020204" charset="0"/>
              </a:rPr>
              <a:t>trudności we właściwym odbiorze i przetwarzaniu bodźców słuchowych i wzrokowych.</a:t>
            </a:r>
          </a:p>
          <a:p>
            <a:pPr marL="0" indent="0">
              <a:buNone/>
            </a:pPr>
            <a:endParaRPr lang="pl-PL"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5896" y="5142384"/>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93376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74A56EC-A629-BDA3-781E-E28A3DEADA8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863D28CA-70EF-F8C3-7291-CC690CD5068D}"/>
              </a:ext>
            </a:extLst>
          </p:cNvPr>
          <p:cNvSpPr>
            <a:spLocks noGrp="1"/>
          </p:cNvSpPr>
          <p:nvPr>
            <p:ph type="title"/>
          </p:nvPr>
        </p:nvSpPr>
        <p:spPr>
          <a:xfrm>
            <a:off x="-1" y="116632"/>
            <a:ext cx="9144000" cy="922115"/>
          </a:xfrm>
          <a:solidFill>
            <a:srgbClr val="2D8EC2"/>
          </a:solidFill>
        </p:spPr>
        <p:txBody>
          <a:bodyPr>
            <a:normAutofit/>
          </a:bodyPr>
          <a:lstStyle/>
          <a:p>
            <a:r>
              <a:rPr lang="pl-PL" sz="2800" b="1" dirty="0">
                <a:solidFill>
                  <a:prstClr val="white"/>
                </a:solidFill>
                <a:latin typeface="Roboto" panose="02000000000000000000" pitchFamily="2" charset="0"/>
                <a:ea typeface="Roboto" panose="02000000000000000000" pitchFamily="2" charset="0"/>
                <a:cs typeface="Roboto" panose="02000000000000000000" pitchFamily="2" charset="0"/>
              </a:rPr>
              <a:t>Uczniowie z zaburzeniami integracji sensorycznej</a:t>
            </a:r>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5B0F06F7-FFBF-8416-F65B-2C45B11DF985}"/>
              </a:ext>
            </a:extLst>
          </p:cNvPr>
          <p:cNvSpPr>
            <a:spLocks noGrp="1"/>
          </p:cNvSpPr>
          <p:nvPr>
            <p:ph idx="1"/>
          </p:nvPr>
        </p:nvSpPr>
        <p:spPr>
          <a:xfrm>
            <a:off x="107504" y="1124744"/>
            <a:ext cx="8856984" cy="4767336"/>
          </a:xfrm>
        </p:spPr>
        <p:txBody>
          <a:bodyPr>
            <a:normAutofit lnSpcReduction="10000"/>
          </a:bodyPr>
          <a:lstStyle/>
          <a:p>
            <a:pPr marL="0" lvl="0" indent="0">
              <a:buNone/>
            </a:pPr>
            <a:r>
              <a:rPr lang="pl-PL" sz="1900" dirty="0">
                <a:solidFill>
                  <a:prstClr val="black"/>
                </a:solidFill>
                <a:ea typeface="Roboto Condensed" panose="02000000000000000000" pitchFamily="2" charset="0"/>
                <a:cs typeface="Roboto Condensed" panose="02000000000000000000" pitchFamily="2" charset="0"/>
              </a:rPr>
              <a:t>Dysfunkcje o charakterze </a:t>
            </a:r>
            <a:r>
              <a:rPr lang="pl-PL" sz="1900" b="1" dirty="0">
                <a:solidFill>
                  <a:prstClr val="black"/>
                </a:solidFill>
                <a:ea typeface="Roboto Condensed" panose="02000000000000000000" pitchFamily="2" charset="0"/>
                <a:cs typeface="Roboto Condensed" panose="02000000000000000000" pitchFamily="2" charset="0"/>
              </a:rPr>
              <a:t>nadwrażliwości</a:t>
            </a:r>
            <a:r>
              <a:rPr lang="pl-PL" sz="1900" dirty="0">
                <a:solidFill>
                  <a:prstClr val="black"/>
                </a:solidFill>
                <a:ea typeface="Roboto Condensed" panose="02000000000000000000" pitchFamily="2" charset="0"/>
                <a:cs typeface="Roboto Condensed" panose="02000000000000000000" pitchFamily="2" charset="0"/>
              </a:rPr>
              <a:t> przedsionkowej (niepewność grawitacyjna) przejawiają się:</a:t>
            </a:r>
          </a:p>
          <a:p>
            <a:pPr lvl="0">
              <a:buFont typeface="Wingdings" panose="05000000000000000000" pitchFamily="2" charset="2"/>
              <a:buChar char="Ø"/>
            </a:pPr>
            <a:r>
              <a:rPr lang="pl-PL" sz="1900" dirty="0">
                <a:solidFill>
                  <a:prstClr val="black"/>
                </a:solidFill>
                <a:ea typeface="Roboto Condensed" panose="02000000000000000000" pitchFamily="2" charset="0"/>
                <a:cs typeface="Roboto Condensed" panose="02000000000000000000" pitchFamily="2" charset="0"/>
              </a:rPr>
              <a:t>lęk przed oderwaniem stóp od podłoża;</a:t>
            </a:r>
          </a:p>
          <a:p>
            <a:pPr lvl="0">
              <a:buFont typeface="Wingdings" panose="05000000000000000000" pitchFamily="2" charset="2"/>
              <a:buChar char="Ø"/>
            </a:pPr>
            <a:r>
              <a:rPr lang="pl-PL" sz="1900" dirty="0">
                <a:solidFill>
                  <a:prstClr val="black"/>
                </a:solidFill>
                <a:ea typeface="Roboto Condensed" panose="02000000000000000000" pitchFamily="2" charset="0"/>
                <a:cs typeface="Roboto Condensed" panose="02000000000000000000" pitchFamily="2" charset="0"/>
              </a:rPr>
              <a:t>szuraniem nogami;</a:t>
            </a:r>
          </a:p>
          <a:p>
            <a:pPr lvl="0">
              <a:buFont typeface="Wingdings" panose="05000000000000000000" pitchFamily="2" charset="2"/>
              <a:buChar char="Ø"/>
            </a:pPr>
            <a:r>
              <a:rPr lang="pl-PL" sz="1900" dirty="0">
                <a:solidFill>
                  <a:prstClr val="black"/>
                </a:solidFill>
                <a:ea typeface="Roboto Condensed" panose="02000000000000000000" pitchFamily="2" charset="0"/>
                <a:cs typeface="Roboto Condensed" panose="02000000000000000000" pitchFamily="2" charset="0"/>
              </a:rPr>
              <a:t>chorobą lokomocyjną;</a:t>
            </a:r>
          </a:p>
          <a:p>
            <a:pPr lvl="0">
              <a:buFont typeface="Wingdings" panose="05000000000000000000" pitchFamily="2" charset="2"/>
              <a:buChar char="Ø"/>
            </a:pPr>
            <a:r>
              <a:rPr lang="pl-PL" sz="1900" dirty="0">
                <a:solidFill>
                  <a:prstClr val="black"/>
                </a:solidFill>
                <a:ea typeface="Roboto Condensed" panose="02000000000000000000" pitchFamily="2" charset="0"/>
                <a:cs typeface="Roboto Condensed" panose="02000000000000000000" pitchFamily="2" charset="0"/>
              </a:rPr>
              <a:t>lęk przed ruchem obrotowym i ruchem w tył;</a:t>
            </a:r>
          </a:p>
          <a:p>
            <a:pPr lvl="0">
              <a:buFont typeface="Wingdings" panose="05000000000000000000" pitchFamily="2" charset="2"/>
              <a:buChar char="Ø"/>
            </a:pPr>
            <a:r>
              <a:rPr lang="pl-PL" sz="1900" dirty="0">
                <a:solidFill>
                  <a:prstClr val="black"/>
                </a:solidFill>
                <a:ea typeface="Roboto Condensed" panose="02000000000000000000" pitchFamily="2" charset="0"/>
                <a:cs typeface="Roboto Condensed" panose="02000000000000000000" pitchFamily="2" charset="0"/>
              </a:rPr>
              <a:t>strach przed upadkiem lub wysokością;</a:t>
            </a:r>
          </a:p>
          <a:p>
            <a:pPr lvl="0">
              <a:buFont typeface="Wingdings" panose="05000000000000000000" pitchFamily="2" charset="2"/>
              <a:buChar char="Ø"/>
            </a:pPr>
            <a:r>
              <a:rPr lang="pl-PL" sz="1900" dirty="0">
                <a:solidFill>
                  <a:prstClr val="black"/>
                </a:solidFill>
                <a:ea typeface="Roboto Condensed" panose="02000000000000000000" pitchFamily="2" charset="0"/>
                <a:cs typeface="Roboto Condensed" panose="02000000000000000000" pitchFamily="2" charset="0"/>
              </a:rPr>
              <a:t>unikaniem pozycji głową w dół (zabaw na drążku, przewrotów do tyłu);</a:t>
            </a:r>
          </a:p>
          <a:p>
            <a:pPr lvl="0">
              <a:buFont typeface="Wingdings" panose="05000000000000000000" pitchFamily="2" charset="2"/>
              <a:buChar char="Ø"/>
            </a:pPr>
            <a:r>
              <a:rPr lang="pl-PL" sz="1900" dirty="0">
                <a:solidFill>
                  <a:prstClr val="black"/>
                </a:solidFill>
                <a:ea typeface="Roboto Condensed" panose="02000000000000000000" pitchFamily="2" charset="0"/>
                <a:cs typeface="Roboto Condensed" panose="02000000000000000000" pitchFamily="2" charset="0"/>
              </a:rPr>
              <a:t>niechęcią do huśtawek, zjeżdżalni, karuzeli, zabaw na trampolinie;</a:t>
            </a:r>
          </a:p>
          <a:p>
            <a:pPr lvl="0">
              <a:buFont typeface="Wingdings" panose="05000000000000000000" pitchFamily="2" charset="2"/>
              <a:buChar char="Ø"/>
            </a:pPr>
            <a:r>
              <a:rPr lang="pl-PL" sz="1900" dirty="0">
                <a:solidFill>
                  <a:prstClr val="black"/>
                </a:solidFill>
                <a:ea typeface="Roboto Condensed" panose="02000000000000000000" pitchFamily="2" charset="0"/>
                <a:cs typeface="Roboto Condensed" panose="02000000000000000000" pitchFamily="2" charset="0"/>
              </a:rPr>
              <a:t>niechęcią do zeskakiwania, wspinania się i chodzenia po murkach i krawężnikach;</a:t>
            </a:r>
          </a:p>
          <a:p>
            <a:pPr lvl="0">
              <a:buFont typeface="Wingdings" panose="05000000000000000000" pitchFamily="2" charset="2"/>
              <a:buChar char="Ø"/>
            </a:pPr>
            <a:r>
              <a:rPr lang="pl-PL" sz="1900" dirty="0">
                <a:solidFill>
                  <a:prstClr val="black"/>
                </a:solidFill>
                <a:ea typeface="Roboto Condensed" panose="02000000000000000000" pitchFamily="2" charset="0"/>
                <a:cs typeface="Roboto Condensed" panose="02000000000000000000" pitchFamily="2" charset="0"/>
              </a:rPr>
              <a:t>problemami z oceną odległości;</a:t>
            </a:r>
          </a:p>
          <a:p>
            <a:pPr lvl="0">
              <a:buFont typeface="Wingdings" panose="05000000000000000000" pitchFamily="2" charset="2"/>
              <a:buChar char="Ø"/>
            </a:pPr>
            <a:r>
              <a:rPr lang="pl-PL" sz="1900" dirty="0">
                <a:solidFill>
                  <a:prstClr val="black"/>
                </a:solidFill>
                <a:ea typeface="Roboto Condensed" panose="02000000000000000000" pitchFamily="2" charset="0"/>
                <a:cs typeface="Roboto Condensed" panose="02000000000000000000" pitchFamily="2" charset="0"/>
              </a:rPr>
              <a:t>trzymaniem się poręczy podczas wchodzenia na schody i schodzenia ze schodów (długo utrzymujący się krokiem dostawnym);</a:t>
            </a:r>
          </a:p>
          <a:p>
            <a:pPr lvl="0">
              <a:buFont typeface="Wingdings" panose="05000000000000000000" pitchFamily="2" charset="2"/>
              <a:buChar char="Ø"/>
            </a:pPr>
            <a:r>
              <a:rPr lang="pl-PL" sz="1900" dirty="0">
                <a:solidFill>
                  <a:prstClr val="black"/>
                </a:solidFill>
                <a:ea typeface="Roboto Condensed" panose="02000000000000000000" pitchFamily="2" charset="0"/>
                <a:cs typeface="Roboto Condensed" panose="02000000000000000000" pitchFamily="2" charset="0"/>
              </a:rPr>
              <a:t>lękiem podczas gwałtownego skręcania i hamowania samochodu</a:t>
            </a:r>
          </a:p>
          <a:p>
            <a:pPr marL="0" indent="0">
              <a:buNone/>
            </a:pPr>
            <a:endParaRPr lang="pl-PL"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7904" y="5517232"/>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23952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74A56EC-A629-BDA3-781E-E28A3DEADA8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863D28CA-70EF-F8C3-7291-CC690CD5068D}"/>
              </a:ext>
            </a:extLst>
          </p:cNvPr>
          <p:cNvSpPr>
            <a:spLocks noGrp="1"/>
          </p:cNvSpPr>
          <p:nvPr>
            <p:ph type="title"/>
          </p:nvPr>
        </p:nvSpPr>
        <p:spPr>
          <a:xfrm>
            <a:off x="-1" y="116633"/>
            <a:ext cx="9144000" cy="648072"/>
          </a:xfrm>
          <a:solidFill>
            <a:srgbClr val="2D8EC2"/>
          </a:solidFill>
        </p:spPr>
        <p:txBody>
          <a:bodyPr>
            <a:normAutofit fontScale="90000"/>
          </a:bodyPr>
          <a:lstStyle/>
          <a:p>
            <a:r>
              <a:rPr lang="pl-PL" sz="2800" b="1" dirty="0">
                <a:solidFill>
                  <a:schemeClr val="bg1"/>
                </a:solidFill>
                <a:latin typeface="Roboto" panose="02000000000000000000" pitchFamily="2" charset="0"/>
                <a:ea typeface="Roboto" panose="02000000000000000000" pitchFamily="2" charset="0"/>
                <a:cs typeface="Roboto" panose="02000000000000000000" pitchFamily="2" charset="0"/>
              </a:rPr>
              <a:t/>
            </a:r>
            <a:br>
              <a:rPr lang="pl-PL" sz="2800" b="1" dirty="0">
                <a:solidFill>
                  <a:schemeClr val="bg1"/>
                </a:solidFill>
                <a:latin typeface="Roboto" panose="02000000000000000000" pitchFamily="2" charset="0"/>
                <a:ea typeface="Roboto" panose="02000000000000000000" pitchFamily="2" charset="0"/>
                <a:cs typeface="Roboto" panose="02000000000000000000" pitchFamily="2" charset="0"/>
              </a:rPr>
            </a:br>
            <a:r>
              <a:rPr lang="pl-PL" sz="2800" b="1" dirty="0">
                <a:solidFill>
                  <a:schemeClr val="bg1"/>
                </a:solidFill>
                <a:latin typeface="Roboto" panose="02000000000000000000" pitchFamily="2" charset="0"/>
                <a:ea typeface="Roboto" panose="02000000000000000000" pitchFamily="2" charset="0"/>
                <a:cs typeface="Roboto" panose="02000000000000000000" pitchFamily="2" charset="0"/>
              </a:rPr>
              <a:t>Kilka wskazówek dla terapeutów i nauczycieli.</a:t>
            </a:r>
            <a:br>
              <a:rPr lang="pl-PL" sz="2800" b="1" dirty="0">
                <a:solidFill>
                  <a:schemeClr val="bg1"/>
                </a:solidFill>
                <a:latin typeface="Roboto" panose="02000000000000000000" pitchFamily="2" charset="0"/>
                <a:ea typeface="Roboto" panose="02000000000000000000" pitchFamily="2" charset="0"/>
                <a:cs typeface="Roboto" panose="02000000000000000000" pitchFamily="2" charset="0"/>
              </a:rPr>
            </a:br>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5B0F06F7-FFBF-8416-F65B-2C45B11DF985}"/>
              </a:ext>
            </a:extLst>
          </p:cNvPr>
          <p:cNvSpPr>
            <a:spLocks noGrp="1"/>
          </p:cNvSpPr>
          <p:nvPr>
            <p:ph idx="1"/>
          </p:nvPr>
        </p:nvSpPr>
        <p:spPr>
          <a:xfrm>
            <a:off x="107504" y="1528274"/>
            <a:ext cx="8856984" cy="4363806"/>
          </a:xfrm>
        </p:spPr>
        <p:txBody>
          <a:bodyPr>
            <a:normAutofit/>
          </a:bodyPr>
          <a:lstStyle/>
          <a:p>
            <a:pPr marL="0" lvl="0" indent="0">
              <a:buNone/>
            </a:pPr>
            <a:endParaRPr lang="pl-PL" sz="2000" b="1" dirty="0">
              <a:solidFill>
                <a:prstClr val="black"/>
              </a:solidFill>
            </a:endParaRPr>
          </a:p>
          <a:p>
            <a:pPr marL="0" indent="0">
              <a:buNone/>
            </a:pPr>
            <a:endParaRPr lang="pl-PL"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9837" y="5351664"/>
            <a:ext cx="1368227" cy="821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544" y="753078"/>
            <a:ext cx="7920880" cy="4680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189648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3FB2FF7D-0ABD-1098-21FC-A304604F41D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F8684D53-E56C-2584-70BE-2ECE6B1FF39A}"/>
              </a:ext>
            </a:extLst>
          </p:cNvPr>
          <p:cNvSpPr>
            <a:spLocks noGrp="1"/>
          </p:cNvSpPr>
          <p:nvPr>
            <p:ph type="ctrTitle"/>
          </p:nvPr>
        </p:nvSpPr>
        <p:spPr>
          <a:solidFill>
            <a:srgbClr val="2D8EC2"/>
          </a:solidFill>
        </p:spPr>
        <p:txBody>
          <a:bodyPr>
            <a:normAutofit/>
          </a:bodyPr>
          <a:lstStyle/>
          <a:p>
            <a:r>
              <a:rPr lang="pl-PL" b="1" dirty="0">
                <a:solidFill>
                  <a:schemeClr val="bg1"/>
                </a:solidFill>
                <a:latin typeface="Roboto" panose="02000000000000000000" pitchFamily="2" charset="0"/>
                <a:ea typeface="Roboto" panose="02000000000000000000" pitchFamily="2" charset="0"/>
                <a:cs typeface="Roboto" panose="02000000000000000000" pitchFamily="2" charset="0"/>
              </a:rPr>
              <a:t>Uczniowie agresywni</a:t>
            </a:r>
          </a:p>
        </p:txBody>
      </p:sp>
      <p:sp>
        <p:nvSpPr>
          <p:cNvPr id="6" name="Podtytuł 5">
            <a:extLst>
              <a:ext uri="{FF2B5EF4-FFF2-40B4-BE49-F238E27FC236}">
                <a16:creationId xmlns:a16="http://schemas.microsoft.com/office/drawing/2014/main" xmlns="" id="{94B90BF7-9E1D-67E9-CAD4-A7B1649949D0}"/>
              </a:ext>
            </a:extLst>
          </p:cNvPr>
          <p:cNvSpPr>
            <a:spLocks noGrp="1"/>
          </p:cNvSpPr>
          <p:nvPr>
            <p:ph type="subTitle" idx="1"/>
          </p:nvPr>
        </p:nvSpPr>
        <p:spPr/>
        <p:txBody>
          <a:bodyPr/>
          <a:lstStyle/>
          <a:p>
            <a:endParaRPr lang="pl-PL" dirty="0"/>
          </a:p>
        </p:txBody>
      </p:sp>
      <p:pic>
        <p:nvPicPr>
          <p:cNvPr id="307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1920" y="4445351"/>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67801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4C36F76C-A661-68ED-BDA6-02A98ACBA58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269C0202-F87B-FFAF-E620-863D0A0D3CFD}"/>
              </a:ext>
            </a:extLst>
          </p:cNvPr>
          <p:cNvSpPr>
            <a:spLocks noGrp="1"/>
          </p:cNvSpPr>
          <p:nvPr>
            <p:ph type="title"/>
          </p:nvPr>
        </p:nvSpPr>
        <p:spPr>
          <a:xfrm>
            <a:off x="-11687" y="116632"/>
            <a:ext cx="9144000" cy="562075"/>
          </a:xfrm>
          <a:solidFill>
            <a:srgbClr val="2D8EC2"/>
          </a:solidFill>
        </p:spPr>
        <p:txBody>
          <a:bodyPr>
            <a:normAutofit/>
          </a:bodyPr>
          <a:lstStyle/>
          <a:p>
            <a:r>
              <a:rPr lang="pl-PL" sz="2800" b="1" dirty="0">
                <a:solidFill>
                  <a:schemeClr val="bg1"/>
                </a:solidFill>
                <a:latin typeface="Roboto" panose="02000000000000000000" pitchFamily="2" charset="0"/>
                <a:ea typeface="Roboto" panose="02000000000000000000" pitchFamily="2" charset="0"/>
                <a:cs typeface="Roboto" panose="02000000000000000000" pitchFamily="2" charset="0"/>
              </a:rPr>
              <a:t>Przyczyny</a:t>
            </a:r>
          </a:p>
        </p:txBody>
      </p:sp>
      <p:sp>
        <p:nvSpPr>
          <p:cNvPr id="3" name="Symbol zastępczy zawartości 2">
            <a:extLst>
              <a:ext uri="{FF2B5EF4-FFF2-40B4-BE49-F238E27FC236}">
                <a16:creationId xmlns:a16="http://schemas.microsoft.com/office/drawing/2014/main" xmlns="" id="{9FAB4B55-E56E-42B8-74F2-D80E54C9C083}"/>
              </a:ext>
            </a:extLst>
          </p:cNvPr>
          <p:cNvSpPr>
            <a:spLocks noGrp="1"/>
          </p:cNvSpPr>
          <p:nvPr>
            <p:ph idx="1"/>
          </p:nvPr>
        </p:nvSpPr>
        <p:spPr>
          <a:xfrm>
            <a:off x="467544" y="692696"/>
            <a:ext cx="8229600" cy="4680519"/>
          </a:xfrm>
        </p:spPr>
        <p:txBody>
          <a:bodyPr>
            <a:normAutofit fontScale="62500" lnSpcReduction="20000"/>
          </a:bodyPr>
          <a:lstStyle/>
          <a:p>
            <a:endParaRPr lang="pl-PL" dirty="0">
              <a:latin typeface="Roboto" panose="020B0604020202020204" charset="0"/>
              <a:ea typeface="Roboto" panose="020B0604020202020204" charset="0"/>
              <a:cs typeface="Roboto" panose="020B0604020202020204" charset="0"/>
            </a:endParaRPr>
          </a:p>
          <a:p>
            <a:r>
              <a:rPr lang="pl-PL" dirty="0">
                <a:latin typeface="Roboto" panose="020B0604020202020204" charset="0"/>
                <a:ea typeface="Roboto" panose="020B0604020202020204" charset="0"/>
                <a:cs typeface="Roboto" panose="020B0604020202020204" charset="0"/>
              </a:rPr>
              <a:t>Zaburzenia ADD/ADHD, ASD, zaburzenia integracji sensorycznej itp..</a:t>
            </a:r>
          </a:p>
          <a:p>
            <a:endParaRPr lang="pl-PL" dirty="0">
              <a:latin typeface="Roboto" panose="020B0604020202020204" charset="0"/>
              <a:ea typeface="Roboto" panose="020B0604020202020204" charset="0"/>
              <a:cs typeface="Roboto" panose="020B0604020202020204" charset="0"/>
            </a:endParaRPr>
          </a:p>
          <a:p>
            <a:r>
              <a:rPr lang="pl-PL" dirty="0">
                <a:latin typeface="Roboto" panose="020B0604020202020204" charset="0"/>
                <a:ea typeface="Roboto" panose="020B0604020202020204" charset="0"/>
                <a:cs typeface="Roboto" panose="020B0604020202020204" charset="0"/>
              </a:rPr>
              <a:t>Zbyt wysokie wymagania nałożone na dziecko przez rodziców, co może prowadzić do zerwania relacji między rodzicami i dziećmi. W rezultacie dziecko może zachowywać się agresywnie, aby pokazać swoją potrzebę emocjonalnego kontaktu. Kolejnym rezultatem może być odczuwanie przez dziecko poczucia winy, prowadzącego do agresji wobec samego siebie.</a:t>
            </a:r>
          </a:p>
          <a:p>
            <a:endParaRPr lang="pl-PL" dirty="0">
              <a:latin typeface="Roboto" panose="020B0604020202020204" charset="0"/>
              <a:ea typeface="Roboto" panose="020B0604020202020204" charset="0"/>
              <a:cs typeface="Roboto" panose="020B0604020202020204" charset="0"/>
            </a:endParaRPr>
          </a:p>
          <a:p>
            <a:r>
              <a:rPr lang="pl-PL" dirty="0">
                <a:latin typeface="Roboto" panose="020B0604020202020204" charset="0"/>
                <a:ea typeface="Roboto" panose="020B0604020202020204" charset="0"/>
                <a:cs typeface="Roboto" panose="020B0604020202020204" charset="0"/>
              </a:rPr>
              <a:t>Zbyt niskie wymagania nałożone na dziecko przez rodziców. Dziecko, które nie ma postawionych granic, może mieć zawyżoną samoocenę. Kiedy ktoś (np. nauczyciel) ocenia jego pracę jako gorszą od pracy kogoś innego, dziecko może być agresywne wobec nauczyciela lub ucznia ocenionego jako lepszego.</a:t>
            </a:r>
          </a:p>
          <a:p>
            <a:endParaRPr lang="pl-PL" dirty="0"/>
          </a:p>
        </p:txBody>
      </p:sp>
      <p:pic>
        <p:nvPicPr>
          <p:cNvPr id="317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165304"/>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68150" y="5089233"/>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490483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812F2059-EE89-AEF1-7B4B-9D1D1B4895C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0068F5F5-F023-E60F-9862-FE94B9922D67}"/>
              </a:ext>
            </a:extLst>
          </p:cNvPr>
          <p:cNvSpPr>
            <a:spLocks noGrp="1"/>
          </p:cNvSpPr>
          <p:nvPr>
            <p:ph type="title"/>
          </p:nvPr>
        </p:nvSpPr>
        <p:spPr>
          <a:xfrm>
            <a:off x="0" y="188640"/>
            <a:ext cx="9144000" cy="562075"/>
          </a:xfrm>
          <a:solidFill>
            <a:srgbClr val="2D8EC2"/>
          </a:solidFill>
        </p:spPr>
        <p:txBody>
          <a:bodyPr>
            <a:normAutofit/>
          </a:bodyPr>
          <a:lstStyle/>
          <a:p>
            <a:r>
              <a:rPr lang="pl-PL" sz="2800" b="1" dirty="0">
                <a:solidFill>
                  <a:prstClr val="white"/>
                </a:solidFill>
                <a:latin typeface="Roboto" panose="02000000000000000000" pitchFamily="2" charset="0"/>
                <a:ea typeface="Roboto" panose="02000000000000000000" pitchFamily="2" charset="0"/>
                <a:cs typeface="Roboto" panose="02000000000000000000" pitchFamily="2" charset="0"/>
              </a:rPr>
              <a:t>Przyczyny</a:t>
            </a:r>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888BD5BB-1ABB-556E-A169-429E8D30A06F}"/>
              </a:ext>
            </a:extLst>
          </p:cNvPr>
          <p:cNvSpPr>
            <a:spLocks noGrp="1"/>
          </p:cNvSpPr>
          <p:nvPr>
            <p:ph idx="1"/>
          </p:nvPr>
        </p:nvSpPr>
        <p:spPr>
          <a:xfrm>
            <a:off x="107504" y="764704"/>
            <a:ext cx="8928992" cy="4824536"/>
          </a:xfrm>
        </p:spPr>
        <p:txBody>
          <a:bodyPr>
            <a:normAutofit/>
          </a:bodyPr>
          <a:lstStyle/>
          <a:p>
            <a:r>
              <a:rPr lang="pl-PL" sz="1600" dirty="0">
                <a:latin typeface="Roboto" panose="020B0604020202020204" charset="0"/>
                <a:ea typeface="Roboto" panose="020B0604020202020204" charset="0"/>
                <a:cs typeface="Roboto" panose="020B0604020202020204" charset="0"/>
              </a:rPr>
              <a:t>Naśladowanie zachowania innych osób (np. rodziców). Jeśli dziecko ma niewłaściwe wzorce zachowań rodzinnych (bicie, </a:t>
            </a:r>
            <a:r>
              <a:rPr lang="pl-PL" sz="1600" dirty="0" err="1">
                <a:latin typeface="Roboto" panose="020B0604020202020204" charset="0"/>
                <a:ea typeface="Roboto" panose="020B0604020202020204" charset="0"/>
                <a:cs typeface="Roboto" panose="020B0604020202020204" charset="0"/>
              </a:rPr>
              <a:t>przemocowe</a:t>
            </a:r>
            <a:r>
              <a:rPr lang="pl-PL" sz="1600" dirty="0">
                <a:latin typeface="Roboto" panose="020B0604020202020204" charset="0"/>
                <a:ea typeface="Roboto" panose="020B0604020202020204" charset="0"/>
                <a:cs typeface="Roboto" panose="020B0604020202020204" charset="0"/>
              </a:rPr>
              <a:t> rozwiązywanie konfliktów, unikanie rozmów na trudne i ważne tematy), to podobnie reaguje w środowisku szkolnym.</a:t>
            </a:r>
          </a:p>
          <a:p>
            <a:endParaRPr lang="pl-PL" sz="1600" dirty="0">
              <a:latin typeface="Roboto" panose="020B0604020202020204" charset="0"/>
              <a:ea typeface="Roboto" panose="020B0604020202020204" charset="0"/>
              <a:cs typeface="Roboto" panose="020B0604020202020204" charset="0"/>
            </a:endParaRPr>
          </a:p>
          <a:p>
            <a:r>
              <a:rPr lang="pl-PL" sz="1600" dirty="0">
                <a:latin typeface="Roboto" panose="020B0604020202020204" charset="0"/>
                <a:ea typeface="Roboto" panose="020B0604020202020204" charset="0"/>
                <a:cs typeface="Roboto" panose="020B0604020202020204" charset="0"/>
              </a:rPr>
              <a:t>Oglądanie filmów i programów, w których agresja i przemoc stanowią najczęstszy sposób reagowania.</a:t>
            </a:r>
          </a:p>
          <a:p>
            <a:endParaRPr lang="pl-PL" sz="1600" dirty="0">
              <a:latin typeface="Roboto" panose="020B0604020202020204" charset="0"/>
              <a:ea typeface="Roboto" panose="020B0604020202020204" charset="0"/>
              <a:cs typeface="Roboto" panose="020B0604020202020204" charset="0"/>
            </a:endParaRPr>
          </a:p>
          <a:p>
            <a:r>
              <a:rPr lang="pl-PL" sz="1600" dirty="0">
                <a:latin typeface="Roboto" panose="020B0604020202020204" charset="0"/>
                <a:ea typeface="Roboto" panose="020B0604020202020204" charset="0"/>
                <a:cs typeface="Roboto" panose="020B0604020202020204" charset="0"/>
              </a:rPr>
              <a:t>Uczucie frustracji u dziecka. Może być wiele powodów frustracji, a wśród nich:</a:t>
            </a:r>
          </a:p>
          <a:p>
            <a:pPr>
              <a:buFontTx/>
              <a:buChar char="-"/>
            </a:pPr>
            <a:r>
              <a:rPr lang="pl-PL" sz="1600" dirty="0">
                <a:latin typeface="Roboto" panose="020B0604020202020204" charset="0"/>
                <a:ea typeface="Roboto" panose="020B0604020202020204" charset="0"/>
                <a:cs typeface="Roboto" panose="020B0604020202020204" charset="0"/>
              </a:rPr>
              <a:t>nieosiągnięcie wyznaczonych celów,</a:t>
            </a:r>
          </a:p>
          <a:p>
            <a:pPr>
              <a:buFontTx/>
              <a:buChar char="-"/>
            </a:pPr>
            <a:r>
              <a:rPr lang="pl-PL" sz="1600" dirty="0">
                <a:latin typeface="Roboto" panose="020B0604020202020204" charset="0"/>
                <a:ea typeface="Roboto" panose="020B0604020202020204" charset="0"/>
                <a:cs typeface="Roboto" panose="020B0604020202020204" charset="0"/>
              </a:rPr>
              <a:t>brak zrozumienia problemów dziecka,</a:t>
            </a:r>
          </a:p>
          <a:p>
            <a:pPr>
              <a:buFontTx/>
              <a:buChar char="-"/>
            </a:pPr>
            <a:r>
              <a:rPr lang="pl-PL" sz="1600" dirty="0">
                <a:latin typeface="Roboto" panose="020B0604020202020204" charset="0"/>
                <a:ea typeface="Roboto" panose="020B0604020202020204" charset="0"/>
                <a:cs typeface="Roboto" panose="020B0604020202020204" charset="0"/>
              </a:rPr>
              <a:t>nieradzenie sobie w relacjach z rówieśnikami, poczucie niesprawiedliwości, urazy, upokorzenia itp.</a:t>
            </a:r>
          </a:p>
          <a:p>
            <a:pPr>
              <a:buFontTx/>
              <a:buChar char="-"/>
            </a:pPr>
            <a:endParaRPr lang="pl-PL" sz="1600" dirty="0">
              <a:latin typeface="Roboto" panose="020B0604020202020204" charset="0"/>
              <a:ea typeface="Roboto" panose="020B0604020202020204" charset="0"/>
              <a:cs typeface="Roboto" panose="020B0604020202020204" charset="0"/>
            </a:endParaRPr>
          </a:p>
          <a:p>
            <a:r>
              <a:rPr lang="pl-PL" sz="1600" dirty="0">
                <a:latin typeface="Roboto" panose="020B0604020202020204" charset="0"/>
                <a:ea typeface="Roboto" panose="020B0604020202020204" charset="0"/>
                <a:cs typeface="Roboto" panose="020B0604020202020204" charset="0"/>
              </a:rPr>
              <a:t>Zachowanie rówieśników, którzy mogą prowokować do agresji.</a:t>
            </a:r>
          </a:p>
          <a:p>
            <a:endParaRPr lang="pl-PL" sz="1600" dirty="0">
              <a:latin typeface="Roboto" panose="020B0604020202020204" charset="0"/>
              <a:ea typeface="Roboto" panose="020B0604020202020204" charset="0"/>
              <a:cs typeface="Roboto" panose="020B0604020202020204" charset="0"/>
            </a:endParaRPr>
          </a:p>
          <a:p>
            <a:r>
              <a:rPr lang="pl-PL" sz="1600" dirty="0">
                <a:latin typeface="Roboto" panose="020B0604020202020204" charset="0"/>
                <a:ea typeface="Roboto" panose="020B0604020202020204" charset="0"/>
                <a:cs typeface="Roboto" panose="020B0604020202020204" charset="0"/>
              </a:rPr>
              <a:t>Zachowanie nauczyciela, które wynika np. z braku kontroli własnych emocji, niewłaściwego stosowania systemu kar i nagród, braku konsekwencji, obrażania ucznia.</a:t>
            </a:r>
          </a:p>
        </p:txBody>
      </p:sp>
      <p:pic>
        <p:nvPicPr>
          <p:cNvPr id="327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7944" y="5517232"/>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397507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F72754DF-8437-2C34-CE96-4859B5219E4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5D897D5F-A1A5-4648-22C4-3E704852AA76}"/>
              </a:ext>
            </a:extLst>
          </p:cNvPr>
          <p:cNvSpPr>
            <a:spLocks noGrp="1"/>
          </p:cNvSpPr>
          <p:nvPr>
            <p:ph type="title"/>
          </p:nvPr>
        </p:nvSpPr>
        <p:spPr>
          <a:xfrm>
            <a:off x="0" y="116632"/>
            <a:ext cx="9144000" cy="605074"/>
          </a:xfrm>
          <a:solidFill>
            <a:srgbClr val="2D8EC2"/>
          </a:solidFill>
        </p:spPr>
        <p:txBody>
          <a:bodyPr>
            <a:normAutofit/>
          </a:bodyPr>
          <a:lstStyle/>
          <a:p>
            <a:r>
              <a:rPr lang="pl-PL" sz="2800" b="1" dirty="0">
                <a:solidFill>
                  <a:schemeClr val="bg1"/>
                </a:solidFill>
                <a:latin typeface="Roboto" panose="02000000000000000000" pitchFamily="2" charset="0"/>
                <a:ea typeface="Roboto" panose="02000000000000000000" pitchFamily="2" charset="0"/>
                <a:cs typeface="Roboto" panose="02000000000000000000" pitchFamily="2" charset="0"/>
              </a:rPr>
              <a:t>Plan działań korygujących</a:t>
            </a:r>
          </a:p>
        </p:txBody>
      </p:sp>
      <p:sp>
        <p:nvSpPr>
          <p:cNvPr id="3" name="Symbol zastępczy zawartości 2">
            <a:extLst>
              <a:ext uri="{FF2B5EF4-FFF2-40B4-BE49-F238E27FC236}">
                <a16:creationId xmlns:a16="http://schemas.microsoft.com/office/drawing/2014/main" xmlns="" id="{A87AA034-C1C3-F7A2-D338-5618C1AD7F1D}"/>
              </a:ext>
            </a:extLst>
          </p:cNvPr>
          <p:cNvSpPr>
            <a:spLocks noGrp="1"/>
          </p:cNvSpPr>
          <p:nvPr>
            <p:ph idx="1"/>
          </p:nvPr>
        </p:nvSpPr>
        <p:spPr>
          <a:xfrm>
            <a:off x="107504" y="764705"/>
            <a:ext cx="8856984" cy="4680519"/>
          </a:xfrm>
        </p:spPr>
        <p:txBody>
          <a:bodyPr>
            <a:normAutofit lnSpcReduction="10000"/>
          </a:bodyPr>
          <a:lstStyle/>
          <a:p>
            <a:pPr marL="514350" indent="-514350">
              <a:buAutoNum type="arabicPeriod"/>
            </a:pPr>
            <a:r>
              <a:rPr lang="pl-PL" sz="2400" b="1" dirty="0">
                <a:latin typeface="Roboto" panose="020B0604020202020204" charset="0"/>
                <a:ea typeface="Roboto" panose="020B0604020202020204" charset="0"/>
                <a:cs typeface="Roboto" panose="020B0604020202020204" charset="0"/>
              </a:rPr>
              <a:t>Podniesienie samooceny: </a:t>
            </a:r>
            <a:r>
              <a:rPr lang="pl-PL" sz="2400" dirty="0">
                <a:latin typeface="Roboto" panose="020B0604020202020204" charset="0"/>
                <a:ea typeface="Roboto" panose="020B0604020202020204" charset="0"/>
                <a:cs typeface="Roboto" panose="020B0604020202020204" charset="0"/>
              </a:rPr>
              <a:t>systematyczne chwalenie ucznia, jasny system nagród za dobre zachowanie.</a:t>
            </a:r>
          </a:p>
          <a:p>
            <a:pPr marL="514350" indent="-514350">
              <a:buAutoNum type="arabicPeriod"/>
            </a:pPr>
            <a:endParaRPr lang="pl-PL" sz="2400" dirty="0">
              <a:latin typeface="Roboto" panose="020B0604020202020204" charset="0"/>
              <a:ea typeface="Roboto" panose="020B0604020202020204" charset="0"/>
              <a:cs typeface="Roboto" panose="020B0604020202020204" charset="0"/>
            </a:endParaRPr>
          </a:p>
          <a:p>
            <a:pPr marL="514350" indent="-514350">
              <a:buAutoNum type="arabicPeriod"/>
            </a:pPr>
            <a:r>
              <a:rPr lang="pl-PL" sz="2400" b="1" dirty="0">
                <a:latin typeface="Roboto" panose="020B0604020202020204" charset="0"/>
                <a:ea typeface="Roboto" panose="020B0604020202020204" charset="0"/>
                <a:cs typeface="Roboto" panose="020B0604020202020204" charset="0"/>
              </a:rPr>
              <a:t>Stworzenie przestrzeni, w której dziecko mogłoby w sposób pozytywny wykorzystać swoją energię: </a:t>
            </a:r>
            <a:r>
              <a:rPr lang="pl-PL" sz="2400" dirty="0">
                <a:latin typeface="Roboto" panose="020B0604020202020204" charset="0"/>
                <a:ea typeface="Roboto" panose="020B0604020202020204" charset="0"/>
                <a:cs typeface="Roboto" panose="020B0604020202020204" charset="0"/>
              </a:rPr>
              <a:t>Przygotuj dla ucznia zadania dodatkowe (nie w formie kary!), które będą dla niego przyjemne i interesujące.</a:t>
            </a:r>
          </a:p>
          <a:p>
            <a:pPr marL="514350" indent="-514350">
              <a:buAutoNum type="arabicPeriod"/>
            </a:pPr>
            <a:endParaRPr lang="pl-PL" sz="2400" dirty="0">
              <a:latin typeface="Roboto" panose="020B0604020202020204" charset="0"/>
              <a:ea typeface="Roboto" panose="020B0604020202020204" charset="0"/>
              <a:cs typeface="Roboto" panose="020B0604020202020204" charset="0"/>
            </a:endParaRPr>
          </a:p>
          <a:p>
            <a:pPr marL="514350" indent="-514350">
              <a:buAutoNum type="arabicPeriod"/>
            </a:pPr>
            <a:r>
              <a:rPr lang="pl-PL" sz="2400" b="1" dirty="0">
                <a:latin typeface="Roboto" panose="020B0604020202020204" charset="0"/>
                <a:ea typeface="Roboto" panose="020B0604020202020204" charset="0"/>
                <a:cs typeface="Roboto" panose="020B0604020202020204" charset="0"/>
              </a:rPr>
              <a:t>Doskonalenie własnego zachowania:</a:t>
            </a:r>
            <a:r>
              <a:rPr lang="pl-PL" sz="2400" dirty="0">
                <a:latin typeface="Roboto" panose="020B0604020202020204" charset="0"/>
                <a:ea typeface="Roboto" panose="020B0604020202020204" charset="0"/>
                <a:cs typeface="Roboto" panose="020B0604020202020204" charset="0"/>
              </a:rPr>
              <a:t> Mów do dziecka spokojnie i w sposób wyważony. Nie okazuj niechęci wobec dziecka, lecz życzliwość i gotowość do pomocy. Reaguj na agresywne zachowania bez okazywania negatywnych emocji.</a:t>
            </a:r>
            <a:endParaRPr lang="pl-PL" sz="2400" b="1" dirty="0">
              <a:latin typeface="Roboto" panose="020B0604020202020204" charset="0"/>
              <a:ea typeface="Roboto" panose="020B0604020202020204" charset="0"/>
              <a:cs typeface="Roboto" panose="020B0604020202020204" charset="0"/>
            </a:endParaRPr>
          </a:p>
        </p:txBody>
      </p:sp>
      <p:pic>
        <p:nvPicPr>
          <p:cNvPr id="337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7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7944" y="5142384"/>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691307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59297ED5-0313-DCD9-094F-2F0CB5BD8A2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B694C23D-C5A3-B3F5-B43B-1D14CB5C4EC5}"/>
              </a:ext>
            </a:extLst>
          </p:cNvPr>
          <p:cNvSpPr>
            <a:spLocks noGrp="1"/>
          </p:cNvSpPr>
          <p:nvPr>
            <p:ph type="title"/>
          </p:nvPr>
        </p:nvSpPr>
        <p:spPr>
          <a:xfrm>
            <a:off x="0" y="260648"/>
            <a:ext cx="9144000" cy="490067"/>
          </a:xfrm>
          <a:solidFill>
            <a:srgbClr val="2D8EC2"/>
          </a:solidFill>
        </p:spPr>
        <p:txBody>
          <a:bodyPr>
            <a:normAutofit fontScale="90000"/>
          </a:bodyPr>
          <a:lstStyle/>
          <a:p>
            <a:r>
              <a:rPr lang="pl-PL" sz="3200" b="1" dirty="0">
                <a:solidFill>
                  <a:prstClr val="white"/>
                </a:solidFill>
                <a:latin typeface="Roboto" panose="02000000000000000000" pitchFamily="2" charset="0"/>
                <a:ea typeface="Roboto" panose="02000000000000000000" pitchFamily="2" charset="0"/>
                <a:cs typeface="Roboto" panose="02000000000000000000" pitchFamily="2" charset="0"/>
              </a:rPr>
              <a:t>Plan działań korygujących</a:t>
            </a:r>
            <a:endParaRPr lang="pl-PL"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DF580718-5A24-27CE-1620-0D93E7A1912D}"/>
              </a:ext>
            </a:extLst>
          </p:cNvPr>
          <p:cNvSpPr>
            <a:spLocks noGrp="1"/>
          </p:cNvSpPr>
          <p:nvPr>
            <p:ph idx="1"/>
          </p:nvPr>
        </p:nvSpPr>
        <p:spPr>
          <a:xfrm>
            <a:off x="107504" y="764704"/>
            <a:ext cx="8964488" cy="4104456"/>
          </a:xfrm>
        </p:spPr>
        <p:txBody>
          <a:bodyPr>
            <a:normAutofit fontScale="70000" lnSpcReduction="20000"/>
          </a:bodyPr>
          <a:lstStyle/>
          <a:p>
            <a:pPr marL="514350" indent="-514350">
              <a:buFont typeface="+mj-lt"/>
              <a:buAutoNum type="arabicPeriod" startAt="4"/>
            </a:pPr>
            <a:r>
              <a:rPr lang="pl-PL" sz="3100" b="1" dirty="0">
                <a:latin typeface="Roboto" panose="020B0604020202020204" charset="0"/>
                <a:ea typeface="Roboto" panose="020B0604020202020204" charset="0"/>
                <a:cs typeface="Roboto" panose="020B0604020202020204" charset="0"/>
              </a:rPr>
              <a:t>Uświadamianie dziecku mechanizmów zachowań agresywnych i wypracowanie z nim  sposobów radzenia sobie z agresją:</a:t>
            </a:r>
          </a:p>
          <a:p>
            <a:pPr marL="0" indent="0">
              <a:buNone/>
            </a:pPr>
            <a:endParaRPr lang="pl-PL" sz="3100" b="1" dirty="0">
              <a:latin typeface="Roboto" panose="020B0604020202020204" charset="0"/>
              <a:ea typeface="Roboto" panose="020B0604020202020204" charset="0"/>
              <a:cs typeface="Roboto" panose="020B0604020202020204" charset="0"/>
            </a:endParaRPr>
          </a:p>
          <a:p>
            <a:r>
              <a:rPr lang="pl-PL" sz="3100" dirty="0">
                <a:latin typeface="Roboto" panose="020B0604020202020204" charset="0"/>
                <a:ea typeface="Roboto" panose="020B0604020202020204" charset="0"/>
                <a:cs typeface="Roboto" panose="020B0604020202020204" charset="0"/>
              </a:rPr>
              <a:t>Porozmawiaj z dzieckiem na temat przyczyn jego agresywnego zachowania. </a:t>
            </a:r>
          </a:p>
          <a:p>
            <a:r>
              <a:rPr lang="pl-PL" sz="3100" dirty="0">
                <a:latin typeface="Roboto" panose="020B0604020202020204" charset="0"/>
                <a:ea typeface="Roboto" panose="020B0604020202020204" charset="0"/>
                <a:cs typeface="Roboto" panose="020B0604020202020204" charset="0"/>
              </a:rPr>
              <a:t>Omawiaj każdą trudną sytuację, pokazując dziecku, w jaki inny sposób mogło się zachować bez użycia agresji. </a:t>
            </a:r>
          </a:p>
          <a:p>
            <a:r>
              <a:rPr lang="pl-PL" sz="3100" dirty="0">
                <a:latin typeface="Roboto" panose="020B0604020202020204" charset="0"/>
                <a:ea typeface="Roboto" panose="020B0604020202020204" charset="0"/>
                <a:cs typeface="Roboto" panose="020B0604020202020204" charset="0"/>
              </a:rPr>
              <a:t>Przeprowadź lekcje na temat zachowań agresywnych (przyczyny, konsekwencje, sposoby radzenia sobie). </a:t>
            </a:r>
          </a:p>
          <a:p>
            <a:r>
              <a:rPr lang="pl-PL" sz="3100" dirty="0">
                <a:latin typeface="Roboto" panose="020B0604020202020204" charset="0"/>
                <a:ea typeface="Roboto" panose="020B0604020202020204" charset="0"/>
                <a:cs typeface="Roboto" panose="020B0604020202020204" charset="0"/>
              </a:rPr>
              <a:t>Naucz dziecko ćwiczeń pomagających łagodzić napięcie emocjonalne (ćwiczenia oddechowe, liczenie do dziesięciu, dziurawienie kartki ołówkiem, gniecenie kartki, rysowanie negatywnych emocji, muzyka relaksacyjna itp.). </a:t>
            </a:r>
          </a:p>
          <a:p>
            <a:pPr marL="0" indent="0">
              <a:buNone/>
            </a:pPr>
            <a:endParaRPr lang="pl-PL" dirty="0"/>
          </a:p>
        </p:txBody>
      </p:sp>
      <p:pic>
        <p:nvPicPr>
          <p:cNvPr id="348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81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936" y="4941168"/>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20683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xmlns="" id="{E7F9B91A-8C36-95A3-E6EF-EA35A8A5832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30DB2514-C4BA-79EA-524F-F473DC70560B}"/>
              </a:ext>
            </a:extLst>
          </p:cNvPr>
          <p:cNvSpPr>
            <a:spLocks noGrp="1"/>
          </p:cNvSpPr>
          <p:nvPr>
            <p:ph type="title"/>
          </p:nvPr>
        </p:nvSpPr>
        <p:spPr>
          <a:xfrm>
            <a:off x="0" y="188640"/>
            <a:ext cx="9144000" cy="360040"/>
          </a:xfrm>
          <a:solidFill>
            <a:srgbClr val="2D8EC2"/>
          </a:solidFill>
        </p:spPr>
        <p:txBody>
          <a:bodyPr>
            <a:normAutofit fontScale="90000"/>
          </a:bodyPr>
          <a:lstStyle/>
          <a:p>
            <a:r>
              <a:rPr lang="pl-PL" sz="3200" b="1" dirty="0">
                <a:solidFill>
                  <a:prstClr val="white"/>
                </a:solidFill>
                <a:latin typeface="Roboto" panose="02000000000000000000" pitchFamily="2" charset="0"/>
                <a:ea typeface="Roboto" panose="02000000000000000000" pitchFamily="2" charset="0"/>
                <a:cs typeface="Roboto" panose="02000000000000000000" pitchFamily="2" charset="0"/>
              </a:rPr>
              <a:t>Plan działań korygujących</a:t>
            </a:r>
            <a:endParaRPr lang="pl-PL"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F69C53A7-73EC-4E14-054D-1FF7DFD968DF}"/>
              </a:ext>
            </a:extLst>
          </p:cNvPr>
          <p:cNvSpPr>
            <a:spLocks noGrp="1"/>
          </p:cNvSpPr>
          <p:nvPr>
            <p:ph idx="1"/>
          </p:nvPr>
        </p:nvSpPr>
        <p:spPr>
          <a:xfrm>
            <a:off x="35496" y="548680"/>
            <a:ext cx="9001000" cy="5040560"/>
          </a:xfrm>
        </p:spPr>
        <p:txBody>
          <a:bodyPr>
            <a:normAutofit fontScale="70000" lnSpcReduction="20000"/>
          </a:bodyPr>
          <a:lstStyle/>
          <a:p>
            <a:pPr marL="0" indent="0">
              <a:buNone/>
            </a:pPr>
            <a:r>
              <a:rPr lang="pl-PL" b="1" dirty="0"/>
              <a:t>5</a:t>
            </a:r>
            <a:r>
              <a:rPr lang="pl-PL" sz="2900" b="1" dirty="0">
                <a:latin typeface="Roboto" panose="020B0604020202020204" charset="0"/>
                <a:ea typeface="Roboto" panose="020B0604020202020204" charset="0"/>
                <a:cs typeface="Roboto" panose="020B0604020202020204" charset="0"/>
              </a:rPr>
              <a:t>. Budowanie relacji z uczniem:</a:t>
            </a:r>
          </a:p>
          <a:p>
            <a:r>
              <a:rPr lang="pl-PL" sz="2900" dirty="0">
                <a:latin typeface="Roboto" panose="020B0604020202020204" charset="0"/>
                <a:ea typeface="Roboto" panose="020B0604020202020204" charset="0"/>
                <a:cs typeface="Roboto" panose="020B0604020202020204" charset="0"/>
              </a:rPr>
              <a:t>Zmiana relacji przedmiotowej na podmiotową (pokazuj dziecku, że jest dla ciebie ważne. Słuchaj dziecka, pozwalając mu na wypowiadanie własnego zdania. Nie patrz na dziecko z wyższością, ale pokazuj, że rozumiesz jego problemy i trudności).</a:t>
            </a:r>
          </a:p>
          <a:p>
            <a:pPr marL="0" indent="0">
              <a:buNone/>
            </a:pPr>
            <a:r>
              <a:rPr lang="pl-PL" sz="2900" b="1" dirty="0">
                <a:latin typeface="Roboto" panose="020B0604020202020204" charset="0"/>
                <a:ea typeface="Roboto" panose="020B0604020202020204" charset="0"/>
                <a:cs typeface="Roboto" panose="020B0604020202020204" charset="0"/>
              </a:rPr>
              <a:t>6. Wspieranie ucznia w respektowaniu granic:</a:t>
            </a:r>
            <a:endParaRPr lang="pl-PL" sz="2900" dirty="0">
              <a:latin typeface="Roboto" panose="020B0604020202020204" charset="0"/>
              <a:ea typeface="Roboto" panose="020B0604020202020204" charset="0"/>
              <a:cs typeface="Roboto" panose="020B0604020202020204" charset="0"/>
            </a:endParaRPr>
          </a:p>
          <a:p>
            <a:r>
              <a:rPr lang="pl-PL" sz="2900" dirty="0">
                <a:latin typeface="Roboto" panose="020B0604020202020204" charset="0"/>
                <a:ea typeface="Roboto" panose="020B0604020202020204" charset="0"/>
                <a:cs typeface="Roboto" panose="020B0604020202020204" charset="0"/>
              </a:rPr>
              <a:t>Opisuj zachowanie, które narusza ład szkolny (np. „słyszę, że używasz słów wulgarnych”, „widzę, że kopiesz Jasia”), bez czynienia uwag na temat charakteru ucznia („jesteś wulgarny” itp.).</a:t>
            </a:r>
          </a:p>
          <a:p>
            <a:r>
              <a:rPr lang="pl-PL" sz="2900" dirty="0">
                <a:latin typeface="Roboto" panose="020B0604020202020204" charset="0"/>
                <a:ea typeface="Roboto" panose="020B0604020202020204" charset="0"/>
                <a:cs typeface="Roboto" panose="020B0604020202020204" charset="0"/>
              </a:rPr>
              <a:t>Mów o swoich uczuciach („razi mnie, kiedy używasz słów wulgarnych”, „jest mi przykro, kiedy widzę, że zachowujesz się w ten sposób”).</a:t>
            </a:r>
          </a:p>
          <a:p>
            <a:r>
              <a:rPr lang="pl-PL" sz="2900" dirty="0">
                <a:latin typeface="Roboto" panose="020B0604020202020204" charset="0"/>
                <a:ea typeface="Roboto" panose="020B0604020202020204" charset="0"/>
                <a:cs typeface="Roboto" panose="020B0604020202020204" charset="0"/>
              </a:rPr>
              <a:t>Odwołuj się do obowiązujących norm (np. „obowiązuje zasada, że nie obrażamy innych”, „umówiliśmy się, że...”).</a:t>
            </a:r>
          </a:p>
          <a:p>
            <a:r>
              <a:rPr lang="pl-PL" sz="2900" dirty="0">
                <a:latin typeface="Roboto" panose="020B0604020202020204" charset="0"/>
                <a:ea typeface="Roboto" panose="020B0604020202020204" charset="0"/>
                <a:cs typeface="Roboto" panose="020B0604020202020204" charset="0"/>
              </a:rPr>
              <a:t>Mów o swoich oczekiwaniach (np. „oczekuję, że powiesz koledze, jak bardzo jesteś na niego zły, ale bez wyzywania go”, „nie zgadzam się na bicie; oczekuję, że będziecie rozwiązywać konflikty bez używania pięści”).</a:t>
            </a:r>
          </a:p>
          <a:p>
            <a:r>
              <a:rPr lang="pl-PL" sz="2900" dirty="0">
                <a:latin typeface="Roboto" panose="020B0604020202020204" charset="0"/>
                <a:ea typeface="Roboto" panose="020B0604020202020204" charset="0"/>
                <a:cs typeface="Roboto" panose="020B0604020202020204" charset="0"/>
              </a:rPr>
              <a:t>Wierz w dobrą wolę uczniów i okazuj to („wierzę, że potrafisz zachować się uprzejmie”, „mam nadzieję, że następnym razem będziesz uważniejszy”)</a:t>
            </a:r>
          </a:p>
          <a:p>
            <a:pPr marL="0" indent="0">
              <a:buNone/>
            </a:pPr>
            <a:endParaRPr lang="pl-PL" dirty="0"/>
          </a:p>
          <a:p>
            <a:pPr marL="0" indent="0">
              <a:buNone/>
            </a:pPr>
            <a:endParaRPr lang="pl-PL" b="1" dirty="0"/>
          </a:p>
        </p:txBody>
      </p:sp>
      <p:pic>
        <p:nvPicPr>
          <p:cNvPr id="3584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84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11959" y="5517232"/>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3040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02CE760A-B185-D9AE-7268-F3C3DA5F462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E5289867-DE35-5D0A-C846-4261B40B3093}"/>
              </a:ext>
            </a:extLst>
          </p:cNvPr>
          <p:cNvSpPr>
            <a:spLocks noGrp="1"/>
          </p:cNvSpPr>
          <p:nvPr>
            <p:ph type="title"/>
          </p:nvPr>
        </p:nvSpPr>
        <p:spPr>
          <a:xfrm>
            <a:off x="0" y="418654"/>
            <a:ext cx="9144000" cy="706090"/>
          </a:xfrm>
          <a:solidFill>
            <a:srgbClr val="2D8EC2"/>
          </a:solidFill>
        </p:spPr>
        <p:txBody>
          <a:bodyPr>
            <a:normAutofit fontScale="90000"/>
          </a:bodyPr>
          <a:lstStyle/>
          <a:p>
            <a:r>
              <a:rPr lang="pl-PL" b="1" dirty="0">
                <a:solidFill>
                  <a:prstClr val="white"/>
                </a:solidFill>
                <a:latin typeface="Roboto" panose="02000000000000000000" pitchFamily="2" charset="0"/>
                <a:ea typeface="Roboto" panose="02000000000000000000" pitchFamily="2" charset="0"/>
                <a:cs typeface="Roboto" panose="02000000000000000000" pitchFamily="2" charset="0"/>
              </a:rPr>
              <a:t>Jak reagujemy najczęściej? </a:t>
            </a:r>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165304"/>
            <a:ext cx="6336704" cy="452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14748" y="5242365"/>
            <a:ext cx="1535485" cy="922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251520" y="1228424"/>
            <a:ext cx="7992888" cy="4065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54007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F695FCCC-7E27-D104-4DBF-687C43BCF4B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9F5275B8-2D58-4C87-13DA-86C22AFCF0FD}"/>
              </a:ext>
            </a:extLst>
          </p:cNvPr>
          <p:cNvSpPr>
            <a:spLocks noGrp="1"/>
          </p:cNvSpPr>
          <p:nvPr>
            <p:ph type="title"/>
          </p:nvPr>
        </p:nvSpPr>
        <p:spPr>
          <a:xfrm>
            <a:off x="0" y="116632"/>
            <a:ext cx="9144000" cy="562075"/>
          </a:xfrm>
          <a:solidFill>
            <a:srgbClr val="2D8EC2"/>
          </a:solidFill>
        </p:spPr>
        <p:txBody>
          <a:bodyPr>
            <a:normAutofit fontScale="90000"/>
          </a:bodyPr>
          <a:lstStyle/>
          <a:p>
            <a:r>
              <a:rPr lang="pl-PL" sz="3200" b="1" dirty="0">
                <a:solidFill>
                  <a:prstClr val="white"/>
                </a:solidFill>
                <a:latin typeface="Roboto" panose="02000000000000000000" pitchFamily="2" charset="0"/>
                <a:ea typeface="Roboto" panose="02000000000000000000" pitchFamily="2" charset="0"/>
                <a:cs typeface="Roboto" panose="02000000000000000000" pitchFamily="2" charset="0"/>
              </a:rPr>
              <a:t>Plan działań korygujących</a:t>
            </a:r>
            <a:endParaRPr lang="pl-PL"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39528BE1-D673-5BA6-9F99-B3B3D1622262}"/>
              </a:ext>
            </a:extLst>
          </p:cNvPr>
          <p:cNvSpPr>
            <a:spLocks noGrp="1"/>
          </p:cNvSpPr>
          <p:nvPr>
            <p:ph idx="1"/>
          </p:nvPr>
        </p:nvSpPr>
        <p:spPr>
          <a:xfrm>
            <a:off x="107504" y="692696"/>
            <a:ext cx="8964488" cy="4464496"/>
          </a:xfrm>
        </p:spPr>
        <p:txBody>
          <a:bodyPr>
            <a:normAutofit fontScale="92500" lnSpcReduction="20000"/>
          </a:bodyPr>
          <a:lstStyle/>
          <a:p>
            <a:pPr marL="0" indent="0">
              <a:buNone/>
            </a:pPr>
            <a:r>
              <a:rPr lang="pl-PL" b="1" dirty="0"/>
              <a:t>7</a:t>
            </a:r>
            <a:r>
              <a:rPr lang="pl-PL" b="1" dirty="0">
                <a:latin typeface="Roboto" panose="020B0604020202020204" charset="0"/>
                <a:ea typeface="Roboto" panose="020B0604020202020204" charset="0"/>
                <a:cs typeface="Roboto" panose="020B0604020202020204" charset="0"/>
              </a:rPr>
              <a:t>. Poprawienie jakości przekazywania oczekiwań i komunikatów przez nauczyciela:</a:t>
            </a:r>
          </a:p>
          <a:p>
            <a:r>
              <a:rPr lang="pl-PL" dirty="0">
                <a:latin typeface="Roboto" panose="020B0604020202020204" charset="0"/>
                <a:ea typeface="Roboto" panose="020B0604020202020204" charset="0"/>
                <a:cs typeface="Roboto" panose="020B0604020202020204" charset="0"/>
              </a:rPr>
              <a:t>Mów do dziecka zrozumiałym językiem.</a:t>
            </a:r>
          </a:p>
          <a:p>
            <a:r>
              <a:rPr lang="pl-PL" dirty="0">
                <a:latin typeface="Roboto" panose="020B0604020202020204" charset="0"/>
                <a:ea typeface="Roboto" panose="020B0604020202020204" charset="0"/>
                <a:cs typeface="Roboto" panose="020B0604020202020204" charset="0"/>
              </a:rPr>
              <a:t>Prosto i jasno wyrażaj oczekiwania („chcę, żebyś...”, „oczekuję, że...”).</a:t>
            </a:r>
          </a:p>
          <a:p>
            <a:r>
              <a:rPr lang="pl-PL" dirty="0">
                <a:latin typeface="Roboto" panose="020B0604020202020204" charset="0"/>
                <a:ea typeface="Roboto" panose="020B0604020202020204" charset="0"/>
                <a:cs typeface="Roboto" panose="020B0604020202020204" charset="0"/>
              </a:rPr>
              <a:t>Mów do dziecka z szacunkiem (nie mów: „Jesteś okropny! Nie wstyd ci?”, „Piszesz same bzdury. Kto to będzie czytał?”, lecz mów: „Widzę, że znów złamałeś zasady. Porozmawiajmy o konsekwencjach”, „Zrobiłeś trochę błędów, spróbujmy je poprawić”).</a:t>
            </a:r>
          </a:p>
        </p:txBody>
      </p:sp>
      <p:pic>
        <p:nvPicPr>
          <p:cNvPr id="368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86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39952" y="5141159"/>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98228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7A9CF8EA-9BFF-0400-EA79-8A050BBF145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F5F81939-F7BA-F96F-AB1F-B5AAA6E87CDB}"/>
              </a:ext>
            </a:extLst>
          </p:cNvPr>
          <p:cNvSpPr>
            <a:spLocks noGrp="1"/>
          </p:cNvSpPr>
          <p:nvPr>
            <p:ph type="title"/>
          </p:nvPr>
        </p:nvSpPr>
        <p:spPr>
          <a:xfrm>
            <a:off x="-28827" y="116632"/>
            <a:ext cx="9144000" cy="562075"/>
          </a:xfrm>
          <a:solidFill>
            <a:srgbClr val="2D8EC2"/>
          </a:solidFill>
        </p:spPr>
        <p:txBody>
          <a:bodyPr>
            <a:normAutofit fontScale="90000"/>
          </a:bodyPr>
          <a:lstStyle/>
          <a:p>
            <a:r>
              <a:rPr lang="pl-PL" sz="3200" b="1" dirty="0">
                <a:solidFill>
                  <a:prstClr val="white"/>
                </a:solidFill>
                <a:latin typeface="Roboto" panose="02000000000000000000" pitchFamily="2" charset="0"/>
                <a:ea typeface="Roboto" panose="02000000000000000000" pitchFamily="2" charset="0"/>
                <a:cs typeface="Roboto" panose="02000000000000000000" pitchFamily="2" charset="0"/>
              </a:rPr>
              <a:t>Plan działań korygujących</a:t>
            </a:r>
            <a:endParaRPr lang="pl-PL"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DB8B7B2F-E2CD-672B-1872-B1364C6E5B09}"/>
              </a:ext>
            </a:extLst>
          </p:cNvPr>
          <p:cNvSpPr>
            <a:spLocks noGrp="1"/>
          </p:cNvSpPr>
          <p:nvPr>
            <p:ph idx="1"/>
          </p:nvPr>
        </p:nvSpPr>
        <p:spPr>
          <a:xfrm>
            <a:off x="179512" y="692696"/>
            <a:ext cx="8784976" cy="4608512"/>
          </a:xfrm>
        </p:spPr>
        <p:txBody>
          <a:bodyPr>
            <a:normAutofit fontScale="92500" lnSpcReduction="10000"/>
          </a:bodyPr>
          <a:lstStyle/>
          <a:p>
            <a:pPr marL="0" indent="0">
              <a:buNone/>
            </a:pPr>
            <a:r>
              <a:rPr lang="pl-PL" b="1" dirty="0"/>
              <a:t>8</a:t>
            </a:r>
            <a:r>
              <a:rPr lang="pl-PL" sz="2600" b="1" dirty="0"/>
              <a:t>. </a:t>
            </a:r>
            <a:r>
              <a:rPr lang="pl-PL" sz="2600" b="1" dirty="0">
                <a:latin typeface="Roboto" panose="020B0604020202020204" charset="0"/>
                <a:ea typeface="Roboto" panose="020B0604020202020204" charset="0"/>
                <a:cs typeface="Roboto" panose="020B0604020202020204" charset="0"/>
              </a:rPr>
              <a:t>Zwiększanie zaangażowania rodziców w pracę nad zachowaniem dziecka.</a:t>
            </a:r>
          </a:p>
          <a:p>
            <a:pPr marL="0" indent="0">
              <a:buNone/>
            </a:pPr>
            <a:endParaRPr lang="pl-PL" sz="2600" b="1" dirty="0">
              <a:latin typeface="Roboto" panose="020B0604020202020204" charset="0"/>
              <a:ea typeface="Roboto" panose="020B0604020202020204" charset="0"/>
              <a:cs typeface="Roboto" panose="020B0604020202020204" charset="0"/>
            </a:endParaRPr>
          </a:p>
          <a:p>
            <a:pPr marL="0" indent="0">
              <a:buNone/>
            </a:pPr>
            <a:r>
              <a:rPr lang="pl-PL" sz="2600" b="1" dirty="0">
                <a:latin typeface="Roboto" panose="020B0604020202020204" charset="0"/>
                <a:ea typeface="Roboto" panose="020B0604020202020204" charset="0"/>
                <a:cs typeface="Roboto" panose="020B0604020202020204" charset="0"/>
              </a:rPr>
              <a:t>9. Zmiana motywacji ucznia do nauki (budowanie motywacji wewnętrznej): </a:t>
            </a:r>
          </a:p>
          <a:p>
            <a:r>
              <a:rPr lang="pl-PL" sz="2600" dirty="0">
                <a:latin typeface="Roboto" panose="020B0604020202020204" charset="0"/>
                <a:ea typeface="Roboto" panose="020B0604020202020204" charset="0"/>
                <a:cs typeface="Roboto" panose="020B0604020202020204" charset="0"/>
              </a:rPr>
              <a:t>przydzielaj uczniowi małe zadania, które nie będą przerastać jego możliwości.</a:t>
            </a:r>
          </a:p>
          <a:p>
            <a:r>
              <a:rPr lang="pl-PL" sz="2600" dirty="0">
                <a:latin typeface="Roboto" panose="020B0604020202020204" charset="0"/>
                <a:ea typeface="Roboto" panose="020B0604020202020204" charset="0"/>
                <a:cs typeface="Roboto" panose="020B0604020202020204" charset="0"/>
              </a:rPr>
              <a:t>Chwal ucznia za dobrze wykonane zadania (wzmocnienie pozytywne).</a:t>
            </a:r>
          </a:p>
          <a:p>
            <a:r>
              <a:rPr lang="pl-PL" sz="2600" dirty="0">
                <a:latin typeface="Roboto" panose="020B0604020202020204" charset="0"/>
                <a:ea typeface="Roboto" panose="020B0604020202020204" charset="0"/>
                <a:cs typeface="Roboto" panose="020B0604020202020204" charset="0"/>
              </a:rPr>
              <a:t>Porozmawiaj z uczniem o jego zainteresowaniach i spróbuj dostosować metody pracy do jego preferencji.</a:t>
            </a:r>
          </a:p>
          <a:p>
            <a:r>
              <a:rPr lang="pl-PL" sz="2600" dirty="0">
                <a:latin typeface="Roboto" panose="020B0604020202020204" charset="0"/>
                <a:ea typeface="Roboto" panose="020B0604020202020204" charset="0"/>
                <a:cs typeface="Roboto" panose="020B0604020202020204" charset="0"/>
              </a:rPr>
              <a:t>Przydzielaj zadania w formie atrakcyjnej dla ucznia.</a:t>
            </a:r>
          </a:p>
          <a:p>
            <a:pPr marL="0" indent="0">
              <a:buNone/>
            </a:pPr>
            <a:endParaRPr lang="pl-PL" dirty="0"/>
          </a:p>
          <a:p>
            <a:pPr marL="0" indent="0">
              <a:buNone/>
            </a:pPr>
            <a:endParaRPr lang="pl-PL" dirty="0"/>
          </a:p>
        </p:txBody>
      </p:sp>
      <p:pic>
        <p:nvPicPr>
          <p:cNvPr id="378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89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936" y="5165866"/>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67673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553F4A49-529B-CC7D-69CC-210C796A4F7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BD53A858-420F-356E-1D49-1E2DE788CA7D}"/>
              </a:ext>
            </a:extLst>
          </p:cNvPr>
          <p:cNvSpPr>
            <a:spLocks noGrp="1"/>
          </p:cNvSpPr>
          <p:nvPr>
            <p:ph type="title"/>
          </p:nvPr>
        </p:nvSpPr>
        <p:spPr>
          <a:xfrm>
            <a:off x="0" y="116633"/>
            <a:ext cx="9144000" cy="792088"/>
          </a:xfrm>
          <a:solidFill>
            <a:srgbClr val="2D8EC2"/>
          </a:solidFill>
        </p:spPr>
        <p:txBody>
          <a:bodyPr>
            <a:normAutofit/>
          </a:bodyPr>
          <a:lstStyle/>
          <a:p>
            <a:r>
              <a:rPr lang="pl-PL" sz="2800" b="1" dirty="0">
                <a:solidFill>
                  <a:schemeClr val="bg1"/>
                </a:solidFill>
                <a:latin typeface="Roboto" panose="02000000000000000000" pitchFamily="2" charset="0"/>
                <a:ea typeface="Roboto" panose="02000000000000000000" pitchFamily="2" charset="0"/>
                <a:cs typeface="Roboto" panose="02000000000000000000" pitchFamily="2" charset="0"/>
              </a:rPr>
              <a:t>Dlaczego </a:t>
            </a:r>
            <a:r>
              <a:rPr lang="pl-PL" sz="2800" b="1" dirty="0">
                <a:solidFill>
                  <a:schemeClr val="bg1"/>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t>POCHWAŁA</a:t>
            </a:r>
            <a:r>
              <a:rPr lang="pl-PL" sz="2800" b="1" dirty="0">
                <a:solidFill>
                  <a:schemeClr val="bg1"/>
                </a:solidFill>
                <a:latin typeface="Roboto" panose="02000000000000000000" pitchFamily="2" charset="0"/>
                <a:ea typeface="Roboto" panose="02000000000000000000" pitchFamily="2" charset="0"/>
                <a:cs typeface="Roboto" panose="02000000000000000000" pitchFamily="2" charset="0"/>
              </a:rPr>
              <a:t> jest tak ważna? </a:t>
            </a:r>
          </a:p>
        </p:txBody>
      </p:sp>
      <p:sp>
        <p:nvSpPr>
          <p:cNvPr id="5" name="Schemat blokowy: taśma dziurkowana 4">
            <a:extLst>
              <a:ext uri="{FF2B5EF4-FFF2-40B4-BE49-F238E27FC236}">
                <a16:creationId xmlns:a16="http://schemas.microsoft.com/office/drawing/2014/main" xmlns="" id="{88D43028-84B2-7BA7-EEE2-04EEFAB669F6}"/>
              </a:ext>
            </a:extLst>
          </p:cNvPr>
          <p:cNvSpPr/>
          <p:nvPr/>
        </p:nvSpPr>
        <p:spPr>
          <a:xfrm>
            <a:off x="727303" y="1118452"/>
            <a:ext cx="3384376" cy="2232248"/>
          </a:xfrm>
          <a:prstGeom prst="flowChartPunchedTape">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dirty="0"/>
              <a:t>Utrwala pojawiające się sporadycznie zachowania</a:t>
            </a:r>
          </a:p>
        </p:txBody>
      </p:sp>
      <p:sp>
        <p:nvSpPr>
          <p:cNvPr id="6" name="Schemat blokowy: taśma dziurkowana 5">
            <a:extLst>
              <a:ext uri="{FF2B5EF4-FFF2-40B4-BE49-F238E27FC236}">
                <a16:creationId xmlns:a16="http://schemas.microsoft.com/office/drawing/2014/main" xmlns="" id="{3061D045-DAB3-9296-A55D-79448BD55167}"/>
              </a:ext>
            </a:extLst>
          </p:cNvPr>
          <p:cNvSpPr/>
          <p:nvPr/>
        </p:nvSpPr>
        <p:spPr>
          <a:xfrm>
            <a:off x="4929868" y="1133251"/>
            <a:ext cx="3010465" cy="1937924"/>
          </a:xfrm>
          <a:prstGeom prst="flowChartPunchedTap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dirty="0"/>
              <a:t>Buduje pozytywną samoocenę</a:t>
            </a:r>
          </a:p>
        </p:txBody>
      </p:sp>
      <p:sp>
        <p:nvSpPr>
          <p:cNvPr id="7" name="Schemat blokowy: taśma dziurkowana 6">
            <a:extLst>
              <a:ext uri="{FF2B5EF4-FFF2-40B4-BE49-F238E27FC236}">
                <a16:creationId xmlns:a16="http://schemas.microsoft.com/office/drawing/2014/main" xmlns="" id="{8E14341A-CC93-02CD-5586-A43AED3DB3BF}"/>
              </a:ext>
            </a:extLst>
          </p:cNvPr>
          <p:cNvSpPr/>
          <p:nvPr/>
        </p:nvSpPr>
        <p:spPr>
          <a:xfrm rot="10800000" flipV="1">
            <a:off x="539551" y="3573016"/>
            <a:ext cx="3156992" cy="1787319"/>
          </a:xfrm>
          <a:prstGeom prst="flowChartPunchedTap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dirty="0"/>
              <a:t>Motywuje dziecko do wykonywania obowiązków</a:t>
            </a:r>
          </a:p>
        </p:txBody>
      </p:sp>
      <p:sp>
        <p:nvSpPr>
          <p:cNvPr id="9" name="Schemat blokowy: taśma dziurkowana 8">
            <a:extLst>
              <a:ext uri="{FF2B5EF4-FFF2-40B4-BE49-F238E27FC236}">
                <a16:creationId xmlns:a16="http://schemas.microsoft.com/office/drawing/2014/main" xmlns="" id="{5D21A8D2-1668-512A-A55A-9B50DB99F7DF}"/>
              </a:ext>
            </a:extLst>
          </p:cNvPr>
          <p:cNvSpPr/>
          <p:nvPr/>
        </p:nvSpPr>
        <p:spPr>
          <a:xfrm>
            <a:off x="4716016" y="3364501"/>
            <a:ext cx="3312368" cy="1937924"/>
          </a:xfrm>
          <a:prstGeom prst="flowChartPunchedTape">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dirty="0"/>
              <a:t>Pokazuje które zachowania są pożądane i akceptowane przez dorosłych</a:t>
            </a:r>
          </a:p>
        </p:txBody>
      </p:sp>
      <p:pic>
        <p:nvPicPr>
          <p:cNvPr id="389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309" y="6165304"/>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915" name="Picture 3"/>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714128" y="5319565"/>
            <a:ext cx="1585097" cy="9510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785102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AC67D106-FCA7-D79D-0E45-082C20D1BB9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7056DC9C-EE1D-A139-B5DB-D155D50CEA59}"/>
              </a:ext>
            </a:extLst>
          </p:cNvPr>
          <p:cNvSpPr>
            <a:spLocks noGrp="1"/>
          </p:cNvSpPr>
          <p:nvPr>
            <p:ph type="title"/>
          </p:nvPr>
        </p:nvSpPr>
        <p:spPr>
          <a:xfrm>
            <a:off x="0" y="44624"/>
            <a:ext cx="9144000" cy="562074"/>
          </a:xfrm>
          <a:solidFill>
            <a:srgbClr val="2D8EC2"/>
          </a:solidFill>
        </p:spPr>
        <p:txBody>
          <a:bodyPr>
            <a:normAutofit/>
          </a:bodyPr>
          <a:lstStyle/>
          <a:p>
            <a:r>
              <a:rPr lang="pl-PL" sz="2800" b="1" dirty="0">
                <a:solidFill>
                  <a:schemeClr val="bg1"/>
                </a:solidFill>
                <a:latin typeface="Roboto" panose="02000000000000000000" pitchFamily="2" charset="0"/>
                <a:ea typeface="Roboto" panose="02000000000000000000" pitchFamily="2" charset="0"/>
                <a:cs typeface="Roboto" panose="02000000000000000000" pitchFamily="2" charset="0"/>
              </a:rPr>
              <a:t>Skuteczna pochwała</a:t>
            </a:r>
          </a:p>
        </p:txBody>
      </p:sp>
      <p:sp>
        <p:nvSpPr>
          <p:cNvPr id="3" name="Symbol zastępczy zawartości 2">
            <a:extLst>
              <a:ext uri="{FF2B5EF4-FFF2-40B4-BE49-F238E27FC236}">
                <a16:creationId xmlns:a16="http://schemas.microsoft.com/office/drawing/2014/main" xmlns="" id="{75DCB415-D13F-F930-1E07-1251801D5D5D}"/>
              </a:ext>
            </a:extLst>
          </p:cNvPr>
          <p:cNvSpPr>
            <a:spLocks noGrp="1"/>
          </p:cNvSpPr>
          <p:nvPr>
            <p:ph idx="1"/>
          </p:nvPr>
        </p:nvSpPr>
        <p:spPr>
          <a:xfrm>
            <a:off x="467544" y="764705"/>
            <a:ext cx="8229600" cy="3528392"/>
          </a:xfrm>
        </p:spPr>
        <p:txBody>
          <a:bodyPr>
            <a:normAutofit/>
          </a:bodyPr>
          <a:lstStyle/>
          <a:p>
            <a:r>
              <a:rPr lang="pl-PL" dirty="0">
                <a:latin typeface="Roboto" panose="020B0604020202020204" charset="0"/>
                <a:ea typeface="Roboto" panose="020B0604020202020204" charset="0"/>
                <a:cs typeface="Roboto" panose="020B0604020202020204" charset="0"/>
              </a:rPr>
              <a:t>Wskazanie na konkretne zachowanie.</a:t>
            </a:r>
          </a:p>
          <a:p>
            <a:r>
              <a:rPr lang="pl-PL" dirty="0">
                <a:latin typeface="Roboto" panose="020B0604020202020204" charset="0"/>
                <a:ea typeface="Roboto" panose="020B0604020202020204" charset="0"/>
                <a:cs typeface="Roboto" panose="020B0604020202020204" charset="0"/>
              </a:rPr>
              <a:t>Wyrażenie swoich emocji.</a:t>
            </a:r>
          </a:p>
          <a:p>
            <a:r>
              <a:rPr lang="pl-PL" dirty="0">
                <a:latin typeface="Roboto" panose="020B0604020202020204" charset="0"/>
                <a:ea typeface="Roboto" panose="020B0604020202020204" charset="0"/>
                <a:cs typeface="Roboto" panose="020B0604020202020204" charset="0"/>
              </a:rPr>
              <a:t>Oczekiwanie, że w przyszłości zachowanie się powtórzy.</a:t>
            </a:r>
          </a:p>
          <a:p>
            <a:r>
              <a:rPr lang="pl-PL" dirty="0">
                <a:latin typeface="Roboto" panose="020B0604020202020204" charset="0"/>
                <a:ea typeface="Roboto" panose="020B0604020202020204" charset="0"/>
                <a:cs typeface="Roboto" panose="020B0604020202020204" charset="0"/>
              </a:rPr>
              <a:t>Docenianie wkładu pracy, a nie tylko efektu końcowego.</a:t>
            </a:r>
          </a:p>
        </p:txBody>
      </p:sp>
      <p:pic>
        <p:nvPicPr>
          <p:cNvPr id="399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021288"/>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93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3928" y="4941168"/>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478624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BEE49A98-89C3-EECA-7996-D542A955EC9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D537B210-EC69-3AED-D192-D0BEE9B222DC}"/>
              </a:ext>
            </a:extLst>
          </p:cNvPr>
          <p:cNvSpPr>
            <a:spLocks noGrp="1"/>
          </p:cNvSpPr>
          <p:nvPr>
            <p:ph type="title"/>
          </p:nvPr>
        </p:nvSpPr>
        <p:spPr>
          <a:xfrm>
            <a:off x="0" y="188640"/>
            <a:ext cx="9144000" cy="634082"/>
          </a:xfrm>
          <a:solidFill>
            <a:srgbClr val="2D8EC2"/>
          </a:solidFill>
        </p:spPr>
        <p:txBody>
          <a:bodyPr>
            <a:normAutofit/>
          </a:bodyPr>
          <a:lstStyle/>
          <a:p>
            <a:r>
              <a:rPr lang="pl-PL" sz="2400" b="1" dirty="0">
                <a:solidFill>
                  <a:schemeClr val="bg1"/>
                </a:solidFill>
                <a:latin typeface="Roboto" panose="02000000000000000000" pitchFamily="2" charset="0"/>
                <a:ea typeface="Roboto" panose="02000000000000000000" pitchFamily="2" charset="0"/>
                <a:cs typeface="Roboto" panose="02000000000000000000" pitchFamily="2" charset="0"/>
              </a:rPr>
              <a:t>JAK MÓWIĆ, ŻEBY DZIECI SŁUCHAŁY ?</a:t>
            </a:r>
          </a:p>
        </p:txBody>
      </p:sp>
      <p:sp>
        <p:nvSpPr>
          <p:cNvPr id="3" name="Symbol zastępczy zawartości 2">
            <a:extLst>
              <a:ext uri="{FF2B5EF4-FFF2-40B4-BE49-F238E27FC236}">
                <a16:creationId xmlns:a16="http://schemas.microsoft.com/office/drawing/2014/main" xmlns="" id="{E8C993F5-A63D-84FA-EFBD-0D20330D865D}"/>
              </a:ext>
            </a:extLst>
          </p:cNvPr>
          <p:cNvSpPr>
            <a:spLocks noGrp="1"/>
          </p:cNvSpPr>
          <p:nvPr>
            <p:ph idx="1"/>
          </p:nvPr>
        </p:nvSpPr>
        <p:spPr>
          <a:xfrm>
            <a:off x="395536" y="980729"/>
            <a:ext cx="8229600" cy="4248472"/>
          </a:xfrm>
        </p:spPr>
        <p:txBody>
          <a:bodyPr>
            <a:noAutofit/>
          </a:bodyPr>
          <a:lstStyle/>
          <a:p>
            <a:r>
              <a:rPr lang="pl-PL" sz="2200" b="1" dirty="0">
                <a:latin typeface="Roboto" panose="020B0604020202020204" charset="0"/>
                <a:ea typeface="Roboto" panose="020B0604020202020204" charset="0"/>
                <a:cs typeface="Roboto" panose="020B0604020202020204" charset="0"/>
              </a:rPr>
              <a:t>Krótko</a:t>
            </a:r>
            <a:r>
              <a:rPr lang="pl-PL" sz="2200" dirty="0">
                <a:latin typeface="Roboto" panose="020B0604020202020204" charset="0"/>
                <a:ea typeface="Roboto" panose="020B0604020202020204" charset="0"/>
                <a:cs typeface="Roboto" panose="020B0604020202020204" charset="0"/>
              </a:rPr>
              <a:t> - nadmiar słów może powodować „wyłączenie się” dziecka.</a:t>
            </a:r>
          </a:p>
          <a:p>
            <a:r>
              <a:rPr lang="pl-PL" sz="2200" b="1" dirty="0">
                <a:latin typeface="Roboto" panose="020B0604020202020204" charset="0"/>
                <a:ea typeface="Roboto" panose="020B0604020202020204" charset="0"/>
                <a:cs typeface="Roboto" panose="020B0604020202020204" charset="0"/>
              </a:rPr>
              <a:t>Konkretnie i jasno </a:t>
            </a:r>
            <a:r>
              <a:rPr lang="pl-PL" sz="2200" dirty="0">
                <a:latin typeface="Roboto" panose="020B0604020202020204" charset="0"/>
                <a:ea typeface="Roboto" panose="020B0604020202020204" charset="0"/>
                <a:cs typeface="Roboto" panose="020B0604020202020204" charset="0"/>
              </a:rPr>
              <a:t>- proste słowa .</a:t>
            </a:r>
          </a:p>
          <a:p>
            <a:r>
              <a:rPr lang="pl-PL" sz="2200" b="1" dirty="0">
                <a:latin typeface="Roboto" panose="020B0604020202020204" charset="0"/>
                <a:ea typeface="Roboto" panose="020B0604020202020204" charset="0"/>
                <a:cs typeface="Roboto" panose="020B0604020202020204" charset="0"/>
              </a:rPr>
              <a:t>Mówić co ma zrobić </a:t>
            </a:r>
            <a:r>
              <a:rPr lang="pl-PL" sz="2200" dirty="0">
                <a:latin typeface="Roboto" panose="020B0604020202020204" charset="0"/>
                <a:ea typeface="Roboto" panose="020B0604020202020204" charset="0"/>
                <a:cs typeface="Roboto" panose="020B0604020202020204" charset="0"/>
              </a:rPr>
              <a:t>/ jak się zachować, na co się zgadzamy, a na co nie .</a:t>
            </a:r>
          </a:p>
          <a:p>
            <a:r>
              <a:rPr lang="pl-PL" sz="2200" b="1" dirty="0">
                <a:latin typeface="Roboto" panose="020B0604020202020204" charset="0"/>
                <a:ea typeface="Roboto" panose="020B0604020202020204" charset="0"/>
                <a:cs typeface="Roboto" panose="020B0604020202020204" charset="0"/>
              </a:rPr>
              <a:t>Powtarzać / przypominać daną zasadę zachowania </a:t>
            </a:r>
            <a:r>
              <a:rPr lang="pl-PL" sz="2200" dirty="0">
                <a:latin typeface="Roboto" panose="020B0604020202020204" charset="0"/>
                <a:ea typeface="Roboto" panose="020B0604020202020204" charset="0"/>
                <a:cs typeface="Roboto" panose="020B0604020202020204" charset="0"/>
              </a:rPr>
              <a:t>.</a:t>
            </a:r>
          </a:p>
          <a:p>
            <a:r>
              <a:rPr lang="pl-PL" sz="2200" b="1" dirty="0">
                <a:latin typeface="Roboto" panose="020B0604020202020204" charset="0"/>
                <a:ea typeface="Roboto" panose="020B0604020202020204" charset="0"/>
                <a:cs typeface="Roboto" panose="020B0604020202020204" charset="0"/>
              </a:rPr>
              <a:t>Upewnić się czy dziecko zrozumiało / usłyszało </a:t>
            </a:r>
            <a:r>
              <a:rPr lang="pl-PL" sz="2200" dirty="0">
                <a:latin typeface="Roboto" panose="020B0604020202020204" charset="0"/>
                <a:ea typeface="Roboto" panose="020B0604020202020204" charset="0"/>
                <a:cs typeface="Roboto" panose="020B0604020202020204" charset="0"/>
              </a:rPr>
              <a:t>prośbę, polecenie .</a:t>
            </a:r>
          </a:p>
          <a:p>
            <a:r>
              <a:rPr lang="pl-PL" sz="2200" b="1" dirty="0">
                <a:latin typeface="Roboto" panose="020B0604020202020204" charset="0"/>
                <a:ea typeface="Roboto" panose="020B0604020202020204" charset="0"/>
                <a:cs typeface="Roboto" panose="020B0604020202020204" charset="0"/>
              </a:rPr>
              <a:t>Wskazać na obrazku </a:t>
            </a:r>
            <a:r>
              <a:rPr lang="pl-PL" sz="2200" dirty="0">
                <a:latin typeface="Roboto" panose="020B0604020202020204" charset="0"/>
                <a:ea typeface="Roboto" panose="020B0604020202020204" charset="0"/>
                <a:cs typeface="Roboto" panose="020B0604020202020204" charset="0"/>
              </a:rPr>
              <a:t>/ symbolu pożądane zachowanie .</a:t>
            </a:r>
          </a:p>
          <a:p>
            <a:r>
              <a:rPr lang="pl-PL" sz="2200" b="1" dirty="0">
                <a:latin typeface="Roboto" panose="020B0604020202020204" charset="0"/>
                <a:ea typeface="Roboto" panose="020B0604020202020204" charset="0"/>
                <a:cs typeface="Roboto" panose="020B0604020202020204" charset="0"/>
              </a:rPr>
              <a:t>Jeśli to możliwe w danej sytuacji – dać dziecku wybór</a:t>
            </a:r>
            <a:r>
              <a:rPr lang="pl-PL" sz="2200" dirty="0">
                <a:latin typeface="Roboto" panose="020B0604020202020204" charset="0"/>
                <a:ea typeface="Roboto" panose="020B0604020202020204" charset="0"/>
                <a:cs typeface="Roboto" panose="020B0604020202020204" charset="0"/>
              </a:rPr>
              <a:t>, zamiast odgórnie coś narzucać, co może rodzić jego opór .</a:t>
            </a:r>
          </a:p>
        </p:txBody>
      </p:sp>
      <p:pic>
        <p:nvPicPr>
          <p:cNvPr id="409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21288"/>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6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55131" y="5157192"/>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182244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689B1460-5804-D62C-B4DA-76175A44614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9A031713-375F-47CD-E674-43A0BA640563}"/>
              </a:ext>
            </a:extLst>
          </p:cNvPr>
          <p:cNvSpPr>
            <a:spLocks noGrp="1"/>
          </p:cNvSpPr>
          <p:nvPr>
            <p:ph type="title"/>
          </p:nvPr>
        </p:nvSpPr>
        <p:spPr>
          <a:xfrm>
            <a:off x="0" y="116632"/>
            <a:ext cx="9144000" cy="706090"/>
          </a:xfrm>
          <a:solidFill>
            <a:srgbClr val="2D8EC2"/>
          </a:solidFill>
        </p:spPr>
        <p:txBody>
          <a:bodyPr>
            <a:noAutofit/>
          </a:bodyPr>
          <a:lstStyle/>
          <a:p>
            <a:r>
              <a:rPr lang="pl-PL" sz="2800" b="1" dirty="0">
                <a:solidFill>
                  <a:schemeClr val="bg1"/>
                </a:solidFill>
                <a:latin typeface="Roboto" panose="02000000000000000000" pitchFamily="2" charset="0"/>
                <a:ea typeface="Roboto" panose="02000000000000000000" pitchFamily="2" charset="0"/>
                <a:cs typeface="Roboto" panose="02000000000000000000" pitchFamily="2" charset="0"/>
              </a:rPr>
              <a:t>JAK WZMACNIAĆ POZYTYWNE ZACHOWANIA ?</a:t>
            </a:r>
          </a:p>
        </p:txBody>
      </p:sp>
      <p:sp>
        <p:nvSpPr>
          <p:cNvPr id="3" name="Symbol zastępczy zawartości 2">
            <a:extLst>
              <a:ext uri="{FF2B5EF4-FFF2-40B4-BE49-F238E27FC236}">
                <a16:creationId xmlns:a16="http://schemas.microsoft.com/office/drawing/2014/main" xmlns="" id="{8398241A-4056-8AB9-3162-15ABE1CA4A3E}"/>
              </a:ext>
            </a:extLst>
          </p:cNvPr>
          <p:cNvSpPr>
            <a:spLocks noGrp="1"/>
          </p:cNvSpPr>
          <p:nvPr>
            <p:ph idx="1"/>
          </p:nvPr>
        </p:nvSpPr>
        <p:spPr>
          <a:xfrm>
            <a:off x="154914" y="836712"/>
            <a:ext cx="8964488" cy="4248472"/>
          </a:xfrm>
        </p:spPr>
        <p:txBody>
          <a:bodyPr>
            <a:noAutofit/>
          </a:bodyPr>
          <a:lstStyle/>
          <a:p>
            <a:r>
              <a:rPr lang="pl-PL" sz="2400" dirty="0">
                <a:latin typeface="Roboto" panose="020B0604020202020204" charset="0"/>
                <a:ea typeface="Roboto" panose="020B0604020202020204" charset="0"/>
                <a:cs typeface="Roboto" panose="020B0604020202020204" charset="0"/>
              </a:rPr>
              <a:t>Małe nagrody – niekoniecznie materialne np. wspólna czynność, wyjście, naklejki, gromadzenie / zbieranie czegoś np. punktów, </a:t>
            </a:r>
            <a:r>
              <a:rPr lang="pl-PL" sz="2400" dirty="0" err="1">
                <a:latin typeface="Roboto" panose="020B0604020202020204" charset="0"/>
                <a:ea typeface="Roboto" panose="020B0604020202020204" charset="0"/>
                <a:cs typeface="Roboto" panose="020B0604020202020204" charset="0"/>
              </a:rPr>
              <a:t>żetoników</a:t>
            </a:r>
            <a:r>
              <a:rPr lang="pl-PL" sz="2400" dirty="0">
                <a:latin typeface="Roboto" panose="020B0604020202020204" charset="0"/>
                <a:ea typeface="Roboto" panose="020B0604020202020204" charset="0"/>
                <a:cs typeface="Roboto" panose="020B0604020202020204" charset="0"/>
              </a:rPr>
              <a:t> .</a:t>
            </a:r>
          </a:p>
          <a:p>
            <a:r>
              <a:rPr lang="pl-PL" sz="2400" dirty="0">
                <a:latin typeface="Roboto" panose="020B0604020202020204" charset="0"/>
                <a:ea typeface="Roboto" panose="020B0604020202020204" charset="0"/>
                <a:cs typeface="Roboto" panose="020B0604020202020204" charset="0"/>
              </a:rPr>
              <a:t>Pochwała za konkretne zachowanie.</a:t>
            </a:r>
          </a:p>
          <a:p>
            <a:r>
              <a:rPr lang="pl-PL" sz="2400" dirty="0">
                <a:latin typeface="Roboto" panose="020B0604020202020204" charset="0"/>
                <a:ea typeface="Roboto" panose="020B0604020202020204" charset="0"/>
                <a:cs typeface="Roboto" panose="020B0604020202020204" charset="0"/>
              </a:rPr>
              <a:t>Uśmiech !</a:t>
            </a:r>
          </a:p>
          <a:p>
            <a:r>
              <a:rPr lang="pl-PL" sz="2400" dirty="0">
                <a:latin typeface="Roboto" panose="020B0604020202020204" charset="0"/>
                <a:ea typeface="Roboto" panose="020B0604020202020204" charset="0"/>
                <a:cs typeface="Roboto" panose="020B0604020202020204" charset="0"/>
              </a:rPr>
              <a:t>Przypominanie zasad - metoda „zdartej płyty” .</a:t>
            </a:r>
          </a:p>
          <a:p>
            <a:r>
              <a:rPr lang="pl-PL" sz="2400" dirty="0">
                <a:latin typeface="Roboto" panose="020B0604020202020204" charset="0"/>
                <a:ea typeface="Roboto" panose="020B0604020202020204" charset="0"/>
                <a:cs typeface="Roboto" panose="020B0604020202020204" charset="0"/>
              </a:rPr>
              <a:t>Zauważanie choćby małej poprawy - zauważenie i pochwała za „ciut” lepiej .</a:t>
            </a:r>
          </a:p>
          <a:p>
            <a:r>
              <a:rPr lang="pl-PL" sz="2400" dirty="0">
                <a:latin typeface="Roboto" panose="020B0604020202020204" charset="0"/>
                <a:ea typeface="Roboto" panose="020B0604020202020204" charset="0"/>
                <a:cs typeface="Roboto" panose="020B0604020202020204" charset="0"/>
              </a:rPr>
              <a:t>Wskazywanie na pozytywne skutki, korzyści dobrego zachowania.</a:t>
            </a:r>
          </a:p>
        </p:txBody>
      </p:sp>
      <p:pic>
        <p:nvPicPr>
          <p:cNvPr id="419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98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3928" y="5013176"/>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59906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AF100BF3-C0A6-997D-1A1B-568E4A4365E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616C58F4-888B-A997-5DDC-7242F0CE3601}"/>
              </a:ext>
            </a:extLst>
          </p:cNvPr>
          <p:cNvSpPr>
            <a:spLocks noGrp="1"/>
          </p:cNvSpPr>
          <p:nvPr>
            <p:ph type="ctrTitle"/>
          </p:nvPr>
        </p:nvSpPr>
        <p:spPr>
          <a:solidFill>
            <a:srgbClr val="2D8EC2"/>
          </a:solidFill>
        </p:spPr>
        <p:txBody>
          <a:bodyPr>
            <a:normAutofit/>
          </a:bodyPr>
          <a:lstStyle/>
          <a:p>
            <a:r>
              <a:rPr lang="pl-PL" b="1" dirty="0">
                <a:solidFill>
                  <a:schemeClr val="bg1"/>
                </a:solidFill>
                <a:latin typeface="Roboto" panose="02000000000000000000" pitchFamily="2" charset="0"/>
                <a:ea typeface="Roboto" panose="02000000000000000000" pitchFamily="2" charset="0"/>
                <a:cs typeface="Roboto" panose="02000000000000000000" pitchFamily="2" charset="0"/>
              </a:rPr>
              <a:t>Uczniowie z ADHD</a:t>
            </a:r>
          </a:p>
        </p:txBody>
      </p:sp>
      <p:sp>
        <p:nvSpPr>
          <p:cNvPr id="6" name="Podtytuł 5">
            <a:extLst>
              <a:ext uri="{FF2B5EF4-FFF2-40B4-BE49-F238E27FC236}">
                <a16:creationId xmlns:a16="http://schemas.microsoft.com/office/drawing/2014/main" xmlns="" id="{9508D3A8-BB18-7F8E-009F-7FE15900DCF0}"/>
              </a:ext>
            </a:extLst>
          </p:cNvPr>
          <p:cNvSpPr>
            <a:spLocks noGrp="1"/>
          </p:cNvSpPr>
          <p:nvPr>
            <p:ph type="subTitle" idx="1"/>
          </p:nvPr>
        </p:nvSpPr>
        <p:spPr/>
        <p:txBody>
          <a:bodyPr/>
          <a:lstStyle/>
          <a:p>
            <a:endParaRPr lang="pl-PL" dirty="0"/>
          </a:p>
        </p:txBody>
      </p:sp>
      <p:pic>
        <p:nvPicPr>
          <p:cNvPr id="30722" name="Picture 2">
            <a:extLst>
              <a:ext uri="{FF2B5EF4-FFF2-40B4-BE49-F238E27FC236}">
                <a16:creationId xmlns:a16="http://schemas.microsoft.com/office/drawing/2014/main" xmlns="" id="{3A37DD9F-C0A9-0AAB-CB94-49DE421A71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3" name="Picture 3">
            <a:extLst>
              <a:ext uri="{FF2B5EF4-FFF2-40B4-BE49-F238E27FC236}">
                <a16:creationId xmlns:a16="http://schemas.microsoft.com/office/drawing/2014/main" xmlns="" id="{38DA2CCE-18D2-C4D9-4686-F82175CC70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1920" y="4445351"/>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048041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9C677E2-E46D-39E1-C0F5-A4ACD5D9E5C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BE757013-8C5C-8587-57A9-3BE54C8E6187}"/>
              </a:ext>
            </a:extLst>
          </p:cNvPr>
          <p:cNvSpPr>
            <a:spLocks noGrp="1"/>
          </p:cNvSpPr>
          <p:nvPr>
            <p:ph type="title"/>
          </p:nvPr>
        </p:nvSpPr>
        <p:spPr>
          <a:xfrm>
            <a:off x="0" y="116632"/>
            <a:ext cx="9144000" cy="706090"/>
          </a:xfrm>
          <a:solidFill>
            <a:srgbClr val="2D8EC2"/>
          </a:solidFill>
        </p:spPr>
        <p:txBody>
          <a:bodyPr>
            <a:noAutofit/>
          </a:bodyPr>
          <a:lstStyle/>
          <a:p>
            <a:r>
              <a:rPr lang="pl-PL" sz="2800" b="1" dirty="0">
                <a:solidFill>
                  <a:schemeClr val="bg1"/>
                </a:solidFill>
                <a:latin typeface="Roboto" panose="02000000000000000000" pitchFamily="2" charset="0"/>
                <a:ea typeface="Roboto" panose="02000000000000000000" pitchFamily="2" charset="0"/>
                <a:cs typeface="Roboto" panose="02000000000000000000" pitchFamily="2" charset="0"/>
              </a:rPr>
              <a:t>Uczeń z ADHD</a:t>
            </a:r>
          </a:p>
        </p:txBody>
      </p:sp>
      <p:sp>
        <p:nvSpPr>
          <p:cNvPr id="3" name="Symbol zastępczy zawartości 2">
            <a:extLst>
              <a:ext uri="{FF2B5EF4-FFF2-40B4-BE49-F238E27FC236}">
                <a16:creationId xmlns:a16="http://schemas.microsoft.com/office/drawing/2014/main" xmlns="" id="{8F7EAFCE-7B8E-AD38-2376-D970137F7717}"/>
              </a:ext>
            </a:extLst>
          </p:cNvPr>
          <p:cNvSpPr>
            <a:spLocks noGrp="1"/>
          </p:cNvSpPr>
          <p:nvPr>
            <p:ph idx="1"/>
          </p:nvPr>
        </p:nvSpPr>
        <p:spPr>
          <a:xfrm>
            <a:off x="154914" y="836712"/>
            <a:ext cx="8964488" cy="4248472"/>
          </a:xfrm>
        </p:spPr>
        <p:txBody>
          <a:bodyPr>
            <a:noAutofit/>
          </a:bodyPr>
          <a:lstStyle/>
          <a:p>
            <a:pPr marL="0" indent="0" algn="ctr">
              <a:buNone/>
            </a:pPr>
            <a:r>
              <a:rPr lang="pl-PL" sz="2400" b="1" dirty="0">
                <a:latin typeface="Roboto" panose="020B0604020202020204" charset="0"/>
                <a:ea typeface="Roboto" panose="020B0604020202020204" charset="0"/>
                <a:cs typeface="Roboto" panose="020B0604020202020204" charset="0"/>
              </a:rPr>
              <a:t>ADHD – błędne przekonania</a:t>
            </a:r>
          </a:p>
          <a:p>
            <a:pPr marL="0" indent="0" algn="ctr">
              <a:buNone/>
            </a:pPr>
            <a:endParaRPr lang="pl-PL" sz="2400" b="1" dirty="0">
              <a:latin typeface="Roboto" panose="020B0604020202020204" charset="0"/>
              <a:ea typeface="Roboto" panose="020B0604020202020204" charset="0"/>
              <a:cs typeface="Roboto" panose="020B0604020202020204" charset="0"/>
            </a:endParaRPr>
          </a:p>
          <a:p>
            <a:r>
              <a:rPr lang="pl-PL" sz="2400" i="1" dirty="0">
                <a:latin typeface="Roboto" panose="020B0604020202020204" charset="0"/>
                <a:ea typeface="Roboto" panose="020B0604020202020204" charset="0"/>
                <a:cs typeface="Roboto" panose="020B0604020202020204" charset="0"/>
              </a:rPr>
              <a:t>ADHD </a:t>
            </a:r>
            <a:r>
              <a:rPr lang="pl-PL" sz="2400" i="1" u="sng" dirty="0">
                <a:latin typeface="Roboto" panose="020B0604020202020204" charset="0"/>
                <a:ea typeface="Roboto" panose="020B0604020202020204" charset="0"/>
                <a:cs typeface="Roboto" panose="020B0604020202020204" charset="0"/>
              </a:rPr>
              <a:t>nie jest </a:t>
            </a:r>
            <a:r>
              <a:rPr lang="pl-PL" sz="2400" i="1" dirty="0">
                <a:latin typeface="Roboto" panose="020B0604020202020204" charset="0"/>
                <a:ea typeface="Roboto" panose="020B0604020202020204" charset="0"/>
                <a:cs typeface="Roboto" panose="020B0604020202020204" charset="0"/>
              </a:rPr>
              <a:t>chorobą</a:t>
            </a:r>
          </a:p>
          <a:p>
            <a:r>
              <a:rPr lang="pl-PL" sz="2400" i="1" dirty="0">
                <a:latin typeface="Roboto" panose="020B0604020202020204" charset="0"/>
                <a:ea typeface="Roboto" panose="020B0604020202020204" charset="0"/>
                <a:cs typeface="Roboto" panose="020B0604020202020204" charset="0"/>
              </a:rPr>
              <a:t>ADHD </a:t>
            </a:r>
            <a:r>
              <a:rPr lang="pl-PL" sz="2400" i="1" u="sng" dirty="0">
                <a:latin typeface="Roboto" panose="020B0604020202020204" charset="0"/>
                <a:ea typeface="Roboto" panose="020B0604020202020204" charset="0"/>
                <a:cs typeface="Roboto" panose="020B0604020202020204" charset="0"/>
              </a:rPr>
              <a:t>nie jest </a:t>
            </a:r>
            <a:r>
              <a:rPr lang="pl-PL" sz="2400" i="1" dirty="0">
                <a:latin typeface="Roboto" panose="020B0604020202020204" charset="0"/>
                <a:ea typeface="Roboto" panose="020B0604020202020204" charset="0"/>
                <a:cs typeface="Roboto" panose="020B0604020202020204" charset="0"/>
              </a:rPr>
              <a:t>opóźnieniem rozwojowym ani upośledzeniem</a:t>
            </a:r>
          </a:p>
          <a:p>
            <a:r>
              <a:rPr lang="pl-PL" sz="2400" i="1" dirty="0">
                <a:latin typeface="Roboto" panose="020B0604020202020204" charset="0"/>
                <a:ea typeface="Roboto" panose="020B0604020202020204" charset="0"/>
                <a:cs typeface="Roboto" panose="020B0604020202020204" charset="0"/>
              </a:rPr>
              <a:t>ADHD to także </a:t>
            </a:r>
            <a:r>
              <a:rPr lang="pl-PL" sz="2400" i="1" u="sng" dirty="0">
                <a:latin typeface="Roboto" panose="020B0604020202020204" charset="0"/>
                <a:ea typeface="Roboto" panose="020B0604020202020204" charset="0"/>
                <a:cs typeface="Roboto" panose="020B0604020202020204" charset="0"/>
              </a:rPr>
              <a:t>nie jest </a:t>
            </a:r>
            <a:r>
              <a:rPr lang="pl-PL" sz="2400" i="1" dirty="0">
                <a:latin typeface="Roboto" panose="020B0604020202020204" charset="0"/>
                <a:ea typeface="Roboto" panose="020B0604020202020204" charset="0"/>
                <a:cs typeface="Roboto" panose="020B0604020202020204" charset="0"/>
              </a:rPr>
              <a:t>efekt złego wychowania czy zaburzonych relacji rodzinnych</a:t>
            </a:r>
          </a:p>
          <a:p>
            <a:r>
              <a:rPr lang="pl-PL" sz="2400" i="1" dirty="0">
                <a:latin typeface="Roboto" panose="020B0604020202020204" charset="0"/>
                <a:ea typeface="Roboto" panose="020B0604020202020204" charset="0"/>
                <a:cs typeface="Roboto" panose="020B0604020202020204" charset="0"/>
              </a:rPr>
              <a:t>ADHD </a:t>
            </a:r>
            <a:r>
              <a:rPr lang="pl-PL" sz="2400" i="1" u="sng" dirty="0">
                <a:latin typeface="Roboto" panose="020B0604020202020204" charset="0"/>
                <a:ea typeface="Roboto" panose="020B0604020202020204" charset="0"/>
                <a:cs typeface="Roboto" panose="020B0604020202020204" charset="0"/>
              </a:rPr>
              <a:t>nie dotyczy </a:t>
            </a:r>
            <a:r>
              <a:rPr lang="pl-PL" sz="2400" i="1" dirty="0">
                <a:latin typeface="Roboto" panose="020B0604020202020204" charset="0"/>
                <a:ea typeface="Roboto" panose="020B0604020202020204" charset="0"/>
                <a:cs typeface="Roboto" panose="020B0604020202020204" charset="0"/>
              </a:rPr>
              <a:t>wyłącznie dzieci i młodzieży (deficyty uwagi zwykle pozostają także w życiu dorosłym)</a:t>
            </a:r>
          </a:p>
          <a:p>
            <a:endParaRPr lang="pl-PL" sz="2400" dirty="0">
              <a:latin typeface="Roboto" panose="020B0604020202020204" charset="0"/>
              <a:ea typeface="Roboto" panose="020B0604020202020204" charset="0"/>
              <a:cs typeface="Roboto" panose="020B0604020202020204" charset="0"/>
            </a:endParaRPr>
          </a:p>
          <a:p>
            <a:endParaRPr lang="pl-PL" sz="2400" dirty="0">
              <a:latin typeface="Roboto" panose="020B0604020202020204" charset="0"/>
              <a:ea typeface="Roboto" panose="020B0604020202020204" charset="0"/>
              <a:cs typeface="Roboto" panose="020B0604020202020204" charset="0"/>
            </a:endParaRPr>
          </a:p>
        </p:txBody>
      </p:sp>
      <p:pic>
        <p:nvPicPr>
          <p:cNvPr id="41986" name="Picture 2">
            <a:extLst>
              <a:ext uri="{FF2B5EF4-FFF2-40B4-BE49-F238E27FC236}">
                <a16:creationId xmlns:a16="http://schemas.microsoft.com/office/drawing/2014/main" xmlns="" id="{D6A0D31E-6646-43DC-58F8-299C7C5D9C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987" name="Picture 3">
            <a:extLst>
              <a:ext uri="{FF2B5EF4-FFF2-40B4-BE49-F238E27FC236}">
                <a16:creationId xmlns:a16="http://schemas.microsoft.com/office/drawing/2014/main" xmlns="" id="{59F6C5A8-0119-FA0D-5F8C-EDB577879A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3928" y="5013176"/>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358749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4DADFC24-A9D5-5EDD-169B-DB9127016C6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1A7A6689-18F4-27D0-43A3-BFC4E0E632EE}"/>
              </a:ext>
            </a:extLst>
          </p:cNvPr>
          <p:cNvSpPr>
            <a:spLocks noGrp="1"/>
          </p:cNvSpPr>
          <p:nvPr>
            <p:ph type="title"/>
          </p:nvPr>
        </p:nvSpPr>
        <p:spPr>
          <a:xfrm>
            <a:off x="0" y="0"/>
            <a:ext cx="9144000" cy="576064"/>
          </a:xfrm>
          <a:solidFill>
            <a:srgbClr val="2D8EC2"/>
          </a:solidFill>
        </p:spPr>
        <p:txBody>
          <a:bodyPr>
            <a:noAutofit/>
          </a:bodyPr>
          <a:lstStyle/>
          <a:p>
            <a:r>
              <a:rPr lang="pl-PL" sz="2400" b="1" dirty="0">
                <a:solidFill>
                  <a:schemeClr val="bg1"/>
                </a:solidFill>
                <a:latin typeface="Roboto" panose="02000000000000000000" pitchFamily="2" charset="0"/>
                <a:ea typeface="Roboto" panose="02000000000000000000" pitchFamily="2" charset="0"/>
                <a:cs typeface="Roboto" panose="02000000000000000000" pitchFamily="2" charset="0"/>
              </a:rPr>
              <a:t>Uczeń z ADHD</a:t>
            </a:r>
          </a:p>
        </p:txBody>
      </p:sp>
      <p:sp>
        <p:nvSpPr>
          <p:cNvPr id="3" name="Symbol zastępczy zawartości 2">
            <a:extLst>
              <a:ext uri="{FF2B5EF4-FFF2-40B4-BE49-F238E27FC236}">
                <a16:creationId xmlns:a16="http://schemas.microsoft.com/office/drawing/2014/main" xmlns="" id="{0CA66F33-8207-54A9-B860-EDB4EEAD9EFC}"/>
              </a:ext>
            </a:extLst>
          </p:cNvPr>
          <p:cNvSpPr>
            <a:spLocks noGrp="1"/>
          </p:cNvSpPr>
          <p:nvPr>
            <p:ph idx="1"/>
          </p:nvPr>
        </p:nvSpPr>
        <p:spPr>
          <a:xfrm>
            <a:off x="148235" y="576064"/>
            <a:ext cx="8964488" cy="4869160"/>
          </a:xfrm>
        </p:spPr>
        <p:txBody>
          <a:bodyPr>
            <a:normAutofit/>
          </a:bodyPr>
          <a:lstStyle/>
          <a:p>
            <a:pPr marL="0" indent="0" algn="ctr">
              <a:buNone/>
            </a:pPr>
            <a:r>
              <a:rPr lang="pl-PL" sz="2400" b="1" dirty="0">
                <a:latin typeface="Roboto" panose="020B0604020202020204" charset="0"/>
                <a:ea typeface="Roboto" panose="020B0604020202020204" charset="0"/>
                <a:cs typeface="Roboto" panose="020B0604020202020204" charset="0"/>
              </a:rPr>
              <a:t>ADHD JEST ZESPOŁEM ZABURZEŃ NEUROROZWOJOWYCH</a:t>
            </a:r>
          </a:p>
          <a:p>
            <a:pPr marL="0" indent="0">
              <a:buNone/>
            </a:pPr>
            <a:endParaRPr lang="pl-PL" sz="2400" dirty="0">
              <a:latin typeface="Roboto" panose="020B0604020202020204" charset="0"/>
              <a:ea typeface="Roboto" panose="020B0604020202020204" charset="0"/>
              <a:cs typeface="Roboto" panose="020B0604020202020204" charset="0"/>
            </a:endParaRPr>
          </a:p>
          <a:p>
            <a:r>
              <a:rPr lang="pl-PL" sz="2400" dirty="0">
                <a:latin typeface="Roboto" panose="020B0604020202020204" charset="0"/>
                <a:ea typeface="Roboto" panose="020B0604020202020204" charset="0"/>
                <a:cs typeface="Roboto" panose="020B0604020202020204" charset="0"/>
              </a:rPr>
              <a:t>Wg </a:t>
            </a:r>
            <a:r>
              <a:rPr lang="pl-PL" sz="2400" dirty="0" err="1">
                <a:latin typeface="Roboto" panose="020B0604020202020204" charset="0"/>
                <a:ea typeface="Roboto" panose="020B0604020202020204" charset="0"/>
                <a:cs typeface="Roboto" panose="020B0604020202020204" charset="0"/>
              </a:rPr>
              <a:t>DSM</a:t>
            </a:r>
            <a:r>
              <a:rPr lang="pl-PL" sz="2400" dirty="0">
                <a:latin typeface="Roboto" panose="020B0604020202020204" charset="0"/>
                <a:ea typeface="Roboto" panose="020B0604020202020204" charset="0"/>
                <a:cs typeface="Roboto" panose="020B0604020202020204" charset="0"/>
              </a:rPr>
              <a:t> V</a:t>
            </a:r>
            <a:r>
              <a:rPr lang="pl-PL" sz="2400" b="1" dirty="0">
                <a:latin typeface="Roboto" panose="020B0604020202020204" charset="0"/>
                <a:ea typeface="Roboto" panose="020B0604020202020204" charset="0"/>
                <a:cs typeface="Roboto" panose="020B0604020202020204" charset="0"/>
              </a:rPr>
              <a:t>:  </a:t>
            </a:r>
            <a:r>
              <a:rPr lang="pl-PL" sz="2400" b="1" i="1" dirty="0">
                <a:latin typeface="Roboto" panose="020B0604020202020204" charset="0"/>
                <a:ea typeface="Roboto" panose="020B0604020202020204" charset="0"/>
                <a:cs typeface="Roboto" panose="020B0604020202020204" charset="0"/>
              </a:rPr>
              <a:t>„</a:t>
            </a:r>
            <a:r>
              <a:rPr lang="pl-PL" sz="2400" i="1" dirty="0">
                <a:latin typeface="Roboto" panose="020B0604020202020204" charset="0"/>
                <a:ea typeface="Roboto" panose="020B0604020202020204" charset="0"/>
                <a:cs typeface="Roboto" panose="020B0604020202020204" charset="0"/>
              </a:rPr>
              <a:t>ADHD to „trwały wzór zaburzeń uwagi i/lub nadruchliwości - impulsywności, który zakłóca funkcjonowanie i rozwój” </a:t>
            </a:r>
          </a:p>
          <a:p>
            <a:r>
              <a:rPr lang="pl-PL" sz="2400" i="1" dirty="0">
                <a:latin typeface="Roboto" panose="020B0604020202020204" charset="0"/>
                <a:ea typeface="Roboto" panose="020B0604020202020204" charset="0"/>
                <a:cs typeface="Roboto" panose="020B0604020202020204" charset="0"/>
              </a:rPr>
              <a:t>ADHD jest zaburzeniem poligenicznym, a w jego powstaniu odgrywają rolę mutacje w obrębie genów aktywnych w korze przedczołowej i jądrach podstawnych</a:t>
            </a:r>
          </a:p>
          <a:p>
            <a:pPr marL="0" indent="0">
              <a:buNone/>
            </a:pPr>
            <a:endParaRPr lang="pl-PL" sz="2400" dirty="0">
              <a:latin typeface="Roboto" panose="020B0604020202020204" charset="0"/>
              <a:ea typeface="Roboto" panose="020B0604020202020204" charset="0"/>
              <a:cs typeface="Roboto" panose="020B0604020202020204" charset="0"/>
            </a:endParaRPr>
          </a:p>
        </p:txBody>
      </p:sp>
      <p:pic>
        <p:nvPicPr>
          <p:cNvPr id="440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021288"/>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7904" y="5070376"/>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268209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14EFC58-7CFB-0BF0-B3E9-E88917502DB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F14AA133-6C72-65EC-D3AA-F7D91970654B}"/>
              </a:ext>
            </a:extLst>
          </p:cNvPr>
          <p:cNvSpPr>
            <a:spLocks noGrp="1"/>
          </p:cNvSpPr>
          <p:nvPr>
            <p:ph type="title"/>
          </p:nvPr>
        </p:nvSpPr>
        <p:spPr>
          <a:xfrm>
            <a:off x="0" y="188640"/>
            <a:ext cx="9144000" cy="706090"/>
          </a:xfrm>
          <a:solidFill>
            <a:srgbClr val="2D8EC2"/>
          </a:solidFill>
        </p:spPr>
        <p:txBody>
          <a:bodyPr>
            <a:noAutofit/>
          </a:bodyPr>
          <a:lstStyle/>
          <a:p>
            <a:r>
              <a:rPr lang="pl-PL" sz="2400" b="1">
                <a:solidFill>
                  <a:schemeClr val="bg1"/>
                </a:solidFill>
                <a:latin typeface="Roboto" panose="02000000000000000000" pitchFamily="2" charset="0"/>
                <a:ea typeface="Roboto" panose="02000000000000000000" pitchFamily="2" charset="0"/>
                <a:cs typeface="Roboto" panose="02000000000000000000" pitchFamily="2" charset="0"/>
              </a:rPr>
              <a:t>Uczeń z ADHD</a:t>
            </a:r>
            <a:endParaRPr lang="pl-PL" sz="24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FC181DF4-2A19-00C6-024E-14691BAE3B92}"/>
              </a:ext>
            </a:extLst>
          </p:cNvPr>
          <p:cNvSpPr>
            <a:spLocks noGrp="1"/>
          </p:cNvSpPr>
          <p:nvPr>
            <p:ph idx="1"/>
          </p:nvPr>
        </p:nvSpPr>
        <p:spPr>
          <a:xfrm>
            <a:off x="148235" y="908720"/>
            <a:ext cx="8964488" cy="4536504"/>
          </a:xfrm>
        </p:spPr>
        <p:txBody>
          <a:bodyPr>
            <a:normAutofit/>
          </a:bodyPr>
          <a:lstStyle/>
          <a:p>
            <a:r>
              <a:rPr lang="pl-PL" sz="1600" b="1" dirty="0">
                <a:latin typeface="Roboto" panose="020B0604020202020204" charset="0"/>
                <a:ea typeface="Roboto" panose="020B0604020202020204" charset="0"/>
                <a:cs typeface="Roboto" panose="020B0604020202020204" charset="0"/>
              </a:rPr>
              <a:t>MÓZG DZIECKA Z ADHD FUNKCJONUJE INACZEJ</a:t>
            </a:r>
          </a:p>
          <a:p>
            <a:pPr marL="0" indent="0">
              <a:buNone/>
            </a:pPr>
            <a:r>
              <a:rPr lang="pl-PL" sz="1600" dirty="0">
                <a:latin typeface="Roboto" panose="020B0604020202020204" charset="0"/>
                <a:ea typeface="Roboto" panose="020B0604020202020204" charset="0"/>
                <a:cs typeface="Roboto" panose="020B0604020202020204" charset="0"/>
              </a:rPr>
              <a:t>W mózgu dzieci z ADHD dochodzi do zaburzenia w pracy neuroprzekaźników: noradrenaliny (odpowiedzialna m.in. za poziom pobudzenia), dopaminy (regulacja procesów uwagowych) i serotoniny (</a:t>
            </a:r>
            <a:r>
              <a:rPr lang="pl-PL" sz="1600" dirty="0" err="1">
                <a:latin typeface="Roboto" panose="020B0604020202020204" charset="0"/>
                <a:ea typeface="Roboto" panose="020B0604020202020204" charset="0"/>
                <a:cs typeface="Roboto" panose="020B0604020202020204" charset="0"/>
              </a:rPr>
              <a:t>stabiloność</a:t>
            </a:r>
            <a:r>
              <a:rPr lang="pl-PL" sz="1600" dirty="0">
                <a:latin typeface="Roboto" panose="020B0604020202020204" charset="0"/>
                <a:ea typeface="Roboto" panose="020B0604020202020204" charset="0"/>
                <a:cs typeface="Roboto" panose="020B0604020202020204" charset="0"/>
              </a:rPr>
              <a:t> nastroju, snu i czuwania).</a:t>
            </a:r>
          </a:p>
          <a:p>
            <a:pPr marL="0" indent="0">
              <a:buNone/>
            </a:pPr>
            <a:endParaRPr lang="pl-PL" sz="1600" dirty="0">
              <a:latin typeface="Roboto" panose="020B0604020202020204" charset="0"/>
              <a:ea typeface="Roboto" panose="020B0604020202020204" charset="0"/>
              <a:cs typeface="Roboto" panose="020B0604020202020204" charset="0"/>
            </a:endParaRPr>
          </a:p>
          <a:p>
            <a:r>
              <a:rPr lang="pl-PL" sz="1600" b="1" dirty="0">
                <a:latin typeface="Roboto" panose="020B0604020202020204" charset="0"/>
                <a:ea typeface="Roboto" panose="020B0604020202020204" charset="0"/>
                <a:cs typeface="Roboto" panose="020B0604020202020204" charset="0"/>
              </a:rPr>
              <a:t>TRZY TYPY NADPOBUDLIWOŚCI PSYCHORUCHOWEJ (ADHD)</a:t>
            </a:r>
          </a:p>
          <a:p>
            <a:pPr marL="0" indent="0">
              <a:buNone/>
            </a:pPr>
            <a:r>
              <a:rPr lang="pl-PL" sz="1600" dirty="0">
                <a:latin typeface="Roboto" panose="020B0604020202020204" charset="0"/>
                <a:ea typeface="Roboto" panose="020B0604020202020204" charset="0"/>
                <a:cs typeface="Roboto" panose="020B0604020202020204" charset="0"/>
              </a:rPr>
              <a:t>zaburzenie z deficytem uwagi i nadaktywnością – postać mieszana,</a:t>
            </a:r>
          </a:p>
          <a:p>
            <a:pPr marL="0" indent="0">
              <a:buNone/>
            </a:pPr>
            <a:r>
              <a:rPr lang="pl-PL" sz="1600" dirty="0">
                <a:latin typeface="Roboto" panose="020B0604020202020204" charset="0"/>
                <a:ea typeface="Roboto" panose="020B0604020202020204" charset="0"/>
                <a:cs typeface="Roboto" panose="020B0604020202020204" charset="0"/>
              </a:rPr>
              <a:t>zaburzenie z deficytem uwagi i nadaktywnością – postać z przewagą nieuwagi,</a:t>
            </a:r>
          </a:p>
          <a:p>
            <a:pPr marL="0" indent="0">
              <a:buNone/>
            </a:pPr>
            <a:r>
              <a:rPr lang="pl-PL" sz="1600" dirty="0">
                <a:latin typeface="Roboto" panose="020B0604020202020204" charset="0"/>
                <a:ea typeface="Roboto" panose="020B0604020202020204" charset="0"/>
                <a:cs typeface="Roboto" panose="020B0604020202020204" charset="0"/>
              </a:rPr>
              <a:t>zaburzenie z deficytem uwagi i nadaktywnością – postać z przewagą nadruchliwości i impulsywności</a:t>
            </a:r>
          </a:p>
        </p:txBody>
      </p:sp>
      <p:pic>
        <p:nvPicPr>
          <p:cNvPr id="44034" name="Picture 2">
            <a:extLst>
              <a:ext uri="{FF2B5EF4-FFF2-40B4-BE49-F238E27FC236}">
                <a16:creationId xmlns:a16="http://schemas.microsoft.com/office/drawing/2014/main" xmlns="" id="{1C934E56-9296-5797-7E27-68CCA5474C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021288"/>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5" name="Picture 3">
            <a:extLst>
              <a:ext uri="{FF2B5EF4-FFF2-40B4-BE49-F238E27FC236}">
                <a16:creationId xmlns:a16="http://schemas.microsoft.com/office/drawing/2014/main" xmlns="" id="{1AFF5E8D-21E3-7BCF-17D3-9C3DCA5A11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7944" y="4797152"/>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015256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6C765C77-2A94-3F22-C40B-B25856A2624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7F4F6211-40BD-EDAA-AFAE-87910D737717}"/>
              </a:ext>
            </a:extLst>
          </p:cNvPr>
          <p:cNvSpPr>
            <a:spLocks noGrp="1"/>
          </p:cNvSpPr>
          <p:nvPr>
            <p:ph type="title"/>
          </p:nvPr>
        </p:nvSpPr>
        <p:spPr>
          <a:xfrm>
            <a:off x="0" y="418654"/>
            <a:ext cx="9144000" cy="706090"/>
          </a:xfrm>
          <a:solidFill>
            <a:srgbClr val="2D8EC2"/>
          </a:solidFill>
        </p:spPr>
        <p:txBody>
          <a:bodyPr>
            <a:normAutofit fontScale="90000"/>
          </a:bodyPr>
          <a:lstStyle/>
          <a:p>
            <a:r>
              <a:rPr lang="pl-PL" b="1" dirty="0">
                <a:solidFill>
                  <a:prstClr val="white"/>
                </a:solidFill>
                <a:latin typeface="Roboto" panose="02000000000000000000" pitchFamily="2" charset="0"/>
                <a:ea typeface="Roboto" panose="02000000000000000000" pitchFamily="2" charset="0"/>
                <a:cs typeface="Roboto" panose="02000000000000000000" pitchFamily="2" charset="0"/>
              </a:rPr>
              <a:t>Jak reagujemy najczęściej? </a:t>
            </a:r>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pic>
        <p:nvPicPr>
          <p:cNvPr id="8194" name="Picture 2">
            <a:extLst>
              <a:ext uri="{FF2B5EF4-FFF2-40B4-BE49-F238E27FC236}">
                <a16:creationId xmlns:a16="http://schemas.microsoft.com/office/drawing/2014/main" xmlns="" id="{0B49ECC0-5EE9-5B69-8236-50C425D7BC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165304"/>
            <a:ext cx="6336704" cy="452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a:extLst>
              <a:ext uri="{FF2B5EF4-FFF2-40B4-BE49-F238E27FC236}">
                <a16:creationId xmlns:a16="http://schemas.microsoft.com/office/drawing/2014/main" xmlns="" id="{CE221499-38A8-8FD2-B081-BFA27B08B3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14748" y="5242365"/>
            <a:ext cx="1535485" cy="922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ymbol zastępczy zawartości 2">
            <a:extLst>
              <a:ext uri="{FF2B5EF4-FFF2-40B4-BE49-F238E27FC236}">
                <a16:creationId xmlns:a16="http://schemas.microsoft.com/office/drawing/2014/main" xmlns="" id="{1E3022C2-7B2C-2907-D6E4-E5A15897AEFD}"/>
              </a:ext>
            </a:extLst>
          </p:cNvPr>
          <p:cNvSpPr>
            <a:spLocks noGrp="1"/>
          </p:cNvSpPr>
          <p:nvPr>
            <p:ph idx="1"/>
          </p:nvPr>
        </p:nvSpPr>
        <p:spPr/>
        <p:txBody>
          <a:bodyPr/>
          <a:lstStyle/>
          <a:p>
            <a:pPr marL="0" indent="0" algn="ctr">
              <a:buNone/>
            </a:pPr>
            <a:endParaRPr lang="pl-PL" b="1" dirty="0"/>
          </a:p>
          <a:p>
            <a:pPr marL="0" indent="0" algn="ctr">
              <a:buNone/>
            </a:pPr>
            <a:r>
              <a:rPr lang="pl-PL" sz="2800" dirty="0"/>
              <a:t>Aga Rogala w filmie o tym jak reagować na silne emocje</a:t>
            </a:r>
            <a:r>
              <a:rPr lang="pl-PL" b="1" dirty="0"/>
              <a:t> </a:t>
            </a:r>
          </a:p>
          <a:p>
            <a:pPr marL="0" indent="0" algn="ctr">
              <a:buNone/>
            </a:pPr>
            <a:r>
              <a:rPr lang="pl-PL" b="1" dirty="0"/>
              <a:t>Naukowa metoda uspokajania emocji dziecka.</a:t>
            </a:r>
          </a:p>
          <a:p>
            <a:pPr marL="0" indent="0" algn="ctr">
              <a:buNone/>
            </a:pPr>
            <a:endParaRPr lang="pl-PL" sz="2800" dirty="0">
              <a:hlinkClick r:id="rId5"/>
            </a:endParaRPr>
          </a:p>
          <a:p>
            <a:pPr marL="0" indent="0" algn="ctr">
              <a:buNone/>
            </a:pPr>
            <a:r>
              <a:rPr lang="pl-PL" sz="2800" dirty="0">
                <a:hlinkClick r:id="rId5"/>
              </a:rPr>
              <a:t>https://www.youtube.com/watch?v=28rPHVVeW4I</a:t>
            </a:r>
            <a:endParaRPr lang="pl-PL" sz="2800" dirty="0"/>
          </a:p>
          <a:p>
            <a:pPr marL="0" indent="0">
              <a:buNone/>
            </a:pPr>
            <a:endParaRPr lang="pl-PL" sz="2400" dirty="0"/>
          </a:p>
          <a:p>
            <a:pPr marL="0" indent="0">
              <a:buNone/>
            </a:pPr>
            <a:endParaRPr lang="pl-PL" dirty="0"/>
          </a:p>
        </p:txBody>
      </p:sp>
    </p:spTree>
    <p:extLst>
      <p:ext uri="{BB962C8B-B14F-4D97-AF65-F5344CB8AC3E}">
        <p14:creationId xmlns:p14="http://schemas.microsoft.com/office/powerpoint/2010/main" val="354646241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5976E9BB-A39F-15EE-36CA-E41DF7C1BC3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B588825E-E753-B64C-A3FB-C8749914FD07}"/>
              </a:ext>
            </a:extLst>
          </p:cNvPr>
          <p:cNvSpPr>
            <a:spLocks noGrp="1"/>
          </p:cNvSpPr>
          <p:nvPr>
            <p:ph type="title"/>
          </p:nvPr>
        </p:nvSpPr>
        <p:spPr>
          <a:xfrm>
            <a:off x="0" y="26467"/>
            <a:ext cx="9144000" cy="594221"/>
          </a:xfrm>
          <a:solidFill>
            <a:srgbClr val="2D8EC2"/>
          </a:solidFill>
        </p:spPr>
        <p:txBody>
          <a:bodyPr>
            <a:noAutofit/>
          </a:bodyPr>
          <a:lstStyle/>
          <a:p>
            <a:r>
              <a:rPr lang="pl-PL" sz="2400" b="1" dirty="0">
                <a:solidFill>
                  <a:schemeClr val="bg1"/>
                </a:solidFill>
                <a:latin typeface="Roboto" panose="02000000000000000000" pitchFamily="2" charset="0"/>
                <a:ea typeface="Roboto" panose="02000000000000000000" pitchFamily="2" charset="0"/>
                <a:cs typeface="Roboto" panose="02000000000000000000" pitchFamily="2" charset="0"/>
              </a:rPr>
              <a:t>Uczeń z ADHD</a:t>
            </a:r>
          </a:p>
        </p:txBody>
      </p:sp>
      <p:sp>
        <p:nvSpPr>
          <p:cNvPr id="3" name="Symbol zastępczy zawartości 2">
            <a:extLst>
              <a:ext uri="{FF2B5EF4-FFF2-40B4-BE49-F238E27FC236}">
                <a16:creationId xmlns:a16="http://schemas.microsoft.com/office/drawing/2014/main" xmlns="" id="{0867BD5E-D108-D02E-DE56-6195DA1FE84F}"/>
              </a:ext>
            </a:extLst>
          </p:cNvPr>
          <p:cNvSpPr>
            <a:spLocks noGrp="1"/>
          </p:cNvSpPr>
          <p:nvPr>
            <p:ph idx="1"/>
          </p:nvPr>
        </p:nvSpPr>
        <p:spPr>
          <a:xfrm>
            <a:off x="148235" y="620688"/>
            <a:ext cx="8964488" cy="4824536"/>
          </a:xfrm>
        </p:spPr>
        <p:txBody>
          <a:bodyPr>
            <a:normAutofit/>
          </a:bodyPr>
          <a:lstStyle/>
          <a:p>
            <a:pPr marL="0" indent="0">
              <a:buNone/>
            </a:pPr>
            <a:r>
              <a:rPr lang="pl-PL" sz="2000" b="1" dirty="0">
                <a:latin typeface="Roboto" panose="020B0604020202020204" charset="0"/>
                <a:ea typeface="Roboto" panose="020B0604020202020204" charset="0"/>
                <a:cs typeface="Roboto" panose="020B0604020202020204" charset="0"/>
              </a:rPr>
              <a:t>NADPOBUDLIWOŚĆ W SFERZE RUCHOWEJ („ŻYWE SREBRO”)</a:t>
            </a:r>
          </a:p>
          <a:p>
            <a:r>
              <a:rPr lang="pl-PL" sz="1600" dirty="0">
                <a:latin typeface="Roboto" panose="020B0604020202020204" charset="0"/>
                <a:ea typeface="Roboto" panose="020B0604020202020204" charset="0"/>
                <a:cs typeface="Roboto" panose="020B0604020202020204" charset="0"/>
              </a:rPr>
              <a:t>Ciągłe chodzenie, wiercenie się – trudne do opanowania</a:t>
            </a:r>
          </a:p>
          <a:p>
            <a:r>
              <a:rPr lang="pl-PL" sz="1600" dirty="0">
                <a:latin typeface="Roboto" panose="020B0604020202020204" charset="0"/>
                <a:ea typeface="Roboto" panose="020B0604020202020204" charset="0"/>
                <a:cs typeface="Roboto" panose="020B0604020202020204" charset="0"/>
              </a:rPr>
              <a:t>Wyrywanie się do odpowiedzi i trudność z zachowaniem ciszy</a:t>
            </a:r>
          </a:p>
          <a:p>
            <a:r>
              <a:rPr lang="pl-PL" sz="1600" dirty="0">
                <a:latin typeface="Roboto" panose="020B0604020202020204" charset="0"/>
                <a:ea typeface="Roboto" panose="020B0604020202020204" charset="0"/>
                <a:cs typeface="Roboto" panose="020B0604020202020204" charset="0"/>
              </a:rPr>
              <a:t>Niepokój ruchowy, któremu często towarzyszą skurcze i tiki</a:t>
            </a:r>
          </a:p>
          <a:p>
            <a:r>
              <a:rPr lang="pl-PL" sz="1600" dirty="0">
                <a:latin typeface="Roboto" panose="020B0604020202020204" charset="0"/>
                <a:ea typeface="Roboto" panose="020B0604020202020204" charset="0"/>
                <a:cs typeface="Roboto" panose="020B0604020202020204" charset="0"/>
              </a:rPr>
              <a:t>Zaczepianie innych dzieci – sprawianie wrażenia ciągle prowokującego dziecka</a:t>
            </a:r>
          </a:p>
          <a:p>
            <a:r>
              <a:rPr lang="pl-PL" sz="1600" dirty="0">
                <a:latin typeface="Roboto" panose="020B0604020202020204" charset="0"/>
                <a:ea typeface="Roboto" panose="020B0604020202020204" charset="0"/>
                <a:cs typeface="Roboto" panose="020B0604020202020204" charset="0"/>
              </a:rPr>
              <a:t>Często ma nerwowe ruchy rąk albo wierci się na krześle</a:t>
            </a:r>
          </a:p>
          <a:p>
            <a:r>
              <a:rPr lang="pl-PL" sz="1600" dirty="0">
                <a:latin typeface="Roboto" panose="020B0604020202020204" charset="0"/>
                <a:ea typeface="Roboto" panose="020B0604020202020204" charset="0"/>
                <a:cs typeface="Roboto" panose="020B0604020202020204" charset="0"/>
              </a:rPr>
              <a:t>Wstaje na lekcji lub w innych sytuacjach, gdy jest wymagane siedzenie na miejscu (np. posiłek)</a:t>
            </a:r>
          </a:p>
          <a:p>
            <a:r>
              <a:rPr lang="pl-PL" sz="1600" dirty="0">
                <a:latin typeface="Roboto" panose="020B0604020202020204" charset="0"/>
                <a:ea typeface="Roboto" panose="020B0604020202020204" charset="0"/>
                <a:cs typeface="Roboto" panose="020B0604020202020204" charset="0"/>
              </a:rPr>
              <a:t>Wchodzi, wspina się na meble, chodzi po pomieszczeniu</a:t>
            </a:r>
          </a:p>
          <a:p>
            <a:r>
              <a:rPr lang="pl-PL" sz="1600" dirty="0">
                <a:latin typeface="Roboto" panose="020B0604020202020204" charset="0"/>
                <a:ea typeface="Roboto" panose="020B0604020202020204" charset="0"/>
                <a:cs typeface="Roboto" panose="020B0604020202020204" charset="0"/>
              </a:rPr>
              <a:t>Nadmiernie hałaśliwe w zabawie i przy odpoczynku</a:t>
            </a:r>
          </a:p>
          <a:p>
            <a:r>
              <a:rPr lang="pl-PL" sz="1600" dirty="0">
                <a:latin typeface="Roboto" panose="020B0604020202020204" charset="0"/>
                <a:ea typeface="Roboto" panose="020B0604020202020204" charset="0"/>
                <a:cs typeface="Roboto" panose="020B0604020202020204" charset="0"/>
              </a:rPr>
              <a:t>„Biega jak nakręcone”. Dziecko często jest w ruchu, występuje nadmierna aktywność ruchowa</a:t>
            </a:r>
          </a:p>
          <a:p>
            <a:pPr marL="0" indent="0">
              <a:buNone/>
            </a:pPr>
            <a:endParaRPr lang="pl-PL" sz="1600" dirty="0">
              <a:latin typeface="Roboto" panose="020B0604020202020204" charset="0"/>
              <a:ea typeface="Roboto" panose="020B0604020202020204" charset="0"/>
              <a:cs typeface="Roboto" panose="020B0604020202020204" charset="0"/>
            </a:endParaRPr>
          </a:p>
        </p:txBody>
      </p:sp>
      <p:pic>
        <p:nvPicPr>
          <p:cNvPr id="44034" name="Picture 2">
            <a:extLst>
              <a:ext uri="{FF2B5EF4-FFF2-40B4-BE49-F238E27FC236}">
                <a16:creationId xmlns:a16="http://schemas.microsoft.com/office/drawing/2014/main" xmlns="" id="{A54D88A4-3838-9433-29E9-9F38C2426B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021288"/>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5" name="Picture 3">
            <a:extLst>
              <a:ext uri="{FF2B5EF4-FFF2-40B4-BE49-F238E27FC236}">
                <a16:creationId xmlns:a16="http://schemas.microsoft.com/office/drawing/2014/main" xmlns="" id="{1B8239EB-38C0-A4AD-97D4-97819BC36C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38316" y="5085184"/>
            <a:ext cx="1584325" cy="936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955876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6A25664B-D046-7002-6E55-FD0FC49729F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CC67B04A-2A8E-3980-9415-5E249F14B95E}"/>
              </a:ext>
            </a:extLst>
          </p:cNvPr>
          <p:cNvSpPr>
            <a:spLocks noGrp="1"/>
          </p:cNvSpPr>
          <p:nvPr>
            <p:ph type="title"/>
          </p:nvPr>
        </p:nvSpPr>
        <p:spPr>
          <a:xfrm>
            <a:off x="0" y="26467"/>
            <a:ext cx="9144000" cy="594221"/>
          </a:xfrm>
          <a:solidFill>
            <a:srgbClr val="2D8EC2"/>
          </a:solidFill>
        </p:spPr>
        <p:txBody>
          <a:bodyPr>
            <a:noAutofit/>
          </a:bodyPr>
          <a:lstStyle/>
          <a:p>
            <a:r>
              <a:rPr lang="pl-PL" sz="2400" b="1" dirty="0">
                <a:solidFill>
                  <a:schemeClr val="bg1"/>
                </a:solidFill>
                <a:latin typeface="Roboto" panose="02000000000000000000" pitchFamily="2" charset="0"/>
                <a:ea typeface="Roboto" panose="02000000000000000000" pitchFamily="2" charset="0"/>
                <a:cs typeface="Roboto" panose="02000000000000000000" pitchFamily="2" charset="0"/>
              </a:rPr>
              <a:t>Uczeń z ADHD</a:t>
            </a:r>
          </a:p>
        </p:txBody>
      </p:sp>
      <p:sp>
        <p:nvSpPr>
          <p:cNvPr id="3" name="Symbol zastępczy zawartości 2">
            <a:extLst>
              <a:ext uri="{FF2B5EF4-FFF2-40B4-BE49-F238E27FC236}">
                <a16:creationId xmlns:a16="http://schemas.microsoft.com/office/drawing/2014/main" xmlns="" id="{0B6BF85B-9869-CBA5-CD31-92920AEB2243}"/>
              </a:ext>
            </a:extLst>
          </p:cNvPr>
          <p:cNvSpPr>
            <a:spLocks noGrp="1"/>
          </p:cNvSpPr>
          <p:nvPr>
            <p:ph idx="1"/>
          </p:nvPr>
        </p:nvSpPr>
        <p:spPr>
          <a:xfrm>
            <a:off x="148235" y="620688"/>
            <a:ext cx="8964488" cy="4824536"/>
          </a:xfrm>
        </p:spPr>
        <p:txBody>
          <a:bodyPr>
            <a:normAutofit lnSpcReduction="10000"/>
          </a:bodyPr>
          <a:lstStyle/>
          <a:p>
            <a:pPr marL="0" indent="0">
              <a:buNone/>
            </a:pPr>
            <a:r>
              <a:rPr lang="pl-PL" sz="1800" b="1" dirty="0">
                <a:latin typeface="Roboto" panose="020B0604020202020204" charset="0"/>
                <a:ea typeface="Roboto" panose="020B0604020202020204" charset="0"/>
                <a:cs typeface="Roboto" panose="020B0604020202020204" charset="0"/>
              </a:rPr>
              <a:t>NADPOBUDLIWOŚĆ W SFERZE POZNAWCZEJ („ROZTARGNIONY PROFESOREK”)</a:t>
            </a:r>
          </a:p>
          <a:p>
            <a:r>
              <a:rPr lang="pl-PL" sz="1600" dirty="0">
                <a:latin typeface="Roboto" panose="020B0604020202020204" charset="0"/>
                <a:ea typeface="Roboto" panose="020B0604020202020204" charset="0"/>
                <a:cs typeface="Roboto" panose="020B0604020202020204" charset="0"/>
              </a:rPr>
              <a:t>Dziecko łatwo rozprasza się</a:t>
            </a:r>
          </a:p>
          <a:p>
            <a:r>
              <a:rPr lang="pl-PL" sz="1600" dirty="0">
                <a:latin typeface="Roboto" panose="020B0604020202020204" charset="0"/>
                <a:ea typeface="Roboto" panose="020B0604020202020204" charset="0"/>
                <a:cs typeface="Roboto" panose="020B0604020202020204" charset="0"/>
              </a:rPr>
              <a:t>Zwraca uwagę na szmery, głosy i szybko zapomina zadaniu</a:t>
            </a:r>
          </a:p>
          <a:p>
            <a:r>
              <a:rPr lang="pl-PL" sz="1600" dirty="0">
                <a:latin typeface="Roboto" panose="020B0604020202020204" charset="0"/>
                <a:ea typeface="Roboto" panose="020B0604020202020204" charset="0"/>
                <a:cs typeface="Roboto" panose="020B0604020202020204" charset="0"/>
              </a:rPr>
              <a:t>Często nie kończy zadań lub wykonuje „kilka na raz”</a:t>
            </a:r>
          </a:p>
          <a:p>
            <a:r>
              <a:rPr lang="pl-PL" sz="1600" dirty="0">
                <a:latin typeface="Roboto" panose="020B0604020202020204" charset="0"/>
                <a:ea typeface="Roboto" panose="020B0604020202020204" charset="0"/>
                <a:cs typeface="Roboto" panose="020B0604020202020204" charset="0"/>
              </a:rPr>
              <a:t>Łatwo gubi wątek na lekcji, łatwo rozprasza się pod wpływem zewnętrznych bodźców</a:t>
            </a:r>
          </a:p>
          <a:p>
            <a:r>
              <a:rPr lang="pl-PL" sz="1600" dirty="0">
                <a:latin typeface="Roboto" panose="020B0604020202020204" charset="0"/>
                <a:ea typeface="Roboto" panose="020B0604020202020204" charset="0"/>
                <a:cs typeface="Roboto" panose="020B0604020202020204" charset="0"/>
              </a:rPr>
              <a:t>Niejednokrotnie nie wie, wywołane do odpowiedzi, jakie było pytanie lub czego właściwie ono dotyczy</a:t>
            </a:r>
          </a:p>
          <a:p>
            <a:r>
              <a:rPr lang="pl-PL" sz="1600" dirty="0">
                <a:latin typeface="Roboto" panose="020B0604020202020204" charset="0"/>
                <a:ea typeface="Roboto" panose="020B0604020202020204" charset="0"/>
                <a:cs typeface="Roboto" panose="020B0604020202020204" charset="0"/>
              </a:rPr>
              <a:t>Ma bogatą wyobraźnię</a:t>
            </a:r>
          </a:p>
          <a:p>
            <a:r>
              <a:rPr lang="pl-PL" sz="1600" dirty="0">
                <a:latin typeface="Roboto" panose="020B0604020202020204" charset="0"/>
                <a:ea typeface="Roboto" panose="020B0604020202020204" charset="0"/>
                <a:cs typeface="Roboto" panose="020B0604020202020204" charset="0"/>
              </a:rPr>
              <a:t>Potrafi zaskoczyć wiedzą, której się po nim nie spodziewamy</a:t>
            </a:r>
          </a:p>
          <a:p>
            <a:r>
              <a:rPr lang="pl-PL" sz="1600" dirty="0">
                <a:latin typeface="Roboto" panose="020B0604020202020204" charset="0"/>
                <a:ea typeface="Roboto" panose="020B0604020202020204" charset="0"/>
                <a:cs typeface="Roboto" panose="020B0604020202020204" charset="0"/>
              </a:rPr>
              <a:t>Dziecko nie jest w stanie skoncentrować się na szczegółach podczas zajęć szkolnych</a:t>
            </a:r>
          </a:p>
          <a:p>
            <a:r>
              <a:rPr lang="pl-PL" sz="1600" dirty="0">
                <a:latin typeface="Roboto" panose="020B0604020202020204" charset="0"/>
                <a:ea typeface="Roboto" panose="020B0604020202020204" charset="0"/>
                <a:cs typeface="Roboto" panose="020B0604020202020204" charset="0"/>
              </a:rPr>
              <a:t>Dziecko ma trudności z utrzymaniem uwagi na grach i zadaniach</a:t>
            </a:r>
          </a:p>
          <a:p>
            <a:r>
              <a:rPr lang="pl-PL" sz="1600" dirty="0">
                <a:latin typeface="Roboto" panose="020B0604020202020204" charset="0"/>
                <a:ea typeface="Roboto" panose="020B0604020202020204" charset="0"/>
                <a:cs typeface="Roboto" panose="020B0604020202020204" charset="0"/>
              </a:rPr>
              <a:t>Często wydaje się, że nie słyszy, co się do niego mówi</a:t>
            </a:r>
          </a:p>
          <a:p>
            <a:r>
              <a:rPr lang="pl-PL" sz="1600" dirty="0">
                <a:latin typeface="Roboto" panose="020B0604020202020204" charset="0"/>
                <a:ea typeface="Roboto" panose="020B0604020202020204" charset="0"/>
                <a:cs typeface="Roboto" panose="020B0604020202020204" charset="0"/>
              </a:rPr>
              <a:t>Ma kłopoty z wykonywaniem instrukcji po kolei i dokończeniem zadania</a:t>
            </a:r>
          </a:p>
          <a:p>
            <a:r>
              <a:rPr lang="pl-PL" sz="1600" dirty="0">
                <a:latin typeface="Roboto" panose="020B0604020202020204" charset="0"/>
                <a:ea typeface="Roboto" panose="020B0604020202020204" charset="0"/>
                <a:cs typeface="Roboto" panose="020B0604020202020204" charset="0"/>
              </a:rPr>
              <a:t>Ma trudności w zorganizowaniu sobie pracy</a:t>
            </a:r>
          </a:p>
          <a:p>
            <a:r>
              <a:rPr lang="pl-PL" sz="1600" dirty="0">
                <a:latin typeface="Roboto" panose="020B0604020202020204" charset="0"/>
                <a:ea typeface="Roboto" panose="020B0604020202020204" charset="0"/>
                <a:cs typeface="Roboto" panose="020B0604020202020204" charset="0"/>
              </a:rPr>
              <a:t>Nie lubi, unika, ociąga się przy odrabianiu zadań domowych</a:t>
            </a:r>
          </a:p>
          <a:p>
            <a:r>
              <a:rPr lang="pl-PL" sz="1600" dirty="0">
                <a:latin typeface="Roboto" panose="020B0604020202020204" charset="0"/>
                <a:ea typeface="Roboto" panose="020B0604020202020204" charset="0"/>
                <a:cs typeface="Roboto" panose="020B0604020202020204" charset="0"/>
              </a:rPr>
              <a:t>Często gubi rzeczy codziennego użytku i przybory szkolne</a:t>
            </a:r>
          </a:p>
          <a:p>
            <a:r>
              <a:rPr lang="pl-PL" sz="1600" dirty="0">
                <a:latin typeface="Roboto" panose="020B0604020202020204" charset="0"/>
                <a:ea typeface="Roboto" panose="020B0604020202020204" charset="0"/>
                <a:cs typeface="Roboto" panose="020B0604020202020204" charset="0"/>
              </a:rPr>
              <a:t>Często zapomina co ma robić dalej w codziennej aktywności ( idzie myć zęby i zapomina)</a:t>
            </a:r>
          </a:p>
        </p:txBody>
      </p:sp>
      <p:pic>
        <p:nvPicPr>
          <p:cNvPr id="44034" name="Picture 2">
            <a:extLst>
              <a:ext uri="{FF2B5EF4-FFF2-40B4-BE49-F238E27FC236}">
                <a16:creationId xmlns:a16="http://schemas.microsoft.com/office/drawing/2014/main" xmlns="" id="{817B1C0C-5AC6-5694-09BD-798BDE4487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021288"/>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5" name="Picture 3">
            <a:extLst>
              <a:ext uri="{FF2B5EF4-FFF2-40B4-BE49-F238E27FC236}">
                <a16:creationId xmlns:a16="http://schemas.microsoft.com/office/drawing/2014/main" xmlns="" id="{B41DA430-5A4D-87B8-E937-33D5D2D645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38316" y="5085184"/>
            <a:ext cx="1584325" cy="936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6007378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2229361-98DC-8DBE-78AA-73A5324F26B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27FFC2BE-B017-66E0-7424-BFDBF34DAFBC}"/>
              </a:ext>
            </a:extLst>
          </p:cNvPr>
          <p:cNvSpPr>
            <a:spLocks noGrp="1"/>
          </p:cNvSpPr>
          <p:nvPr>
            <p:ph type="title"/>
          </p:nvPr>
        </p:nvSpPr>
        <p:spPr>
          <a:xfrm>
            <a:off x="0" y="31038"/>
            <a:ext cx="9144000" cy="446856"/>
          </a:xfrm>
          <a:solidFill>
            <a:srgbClr val="2D8EC2"/>
          </a:solidFill>
        </p:spPr>
        <p:txBody>
          <a:bodyPr>
            <a:noAutofit/>
          </a:bodyPr>
          <a:lstStyle/>
          <a:p>
            <a:r>
              <a:rPr lang="pl-PL" sz="2400" b="1" dirty="0">
                <a:solidFill>
                  <a:schemeClr val="bg1"/>
                </a:solidFill>
                <a:latin typeface="Roboto" panose="02000000000000000000" pitchFamily="2" charset="0"/>
                <a:ea typeface="Roboto" panose="02000000000000000000" pitchFamily="2" charset="0"/>
                <a:cs typeface="Roboto" panose="02000000000000000000" pitchFamily="2" charset="0"/>
              </a:rPr>
              <a:t>Uczeń z ADHD</a:t>
            </a:r>
          </a:p>
        </p:txBody>
      </p:sp>
      <p:sp>
        <p:nvSpPr>
          <p:cNvPr id="3" name="Symbol zastępczy zawartości 2">
            <a:extLst>
              <a:ext uri="{FF2B5EF4-FFF2-40B4-BE49-F238E27FC236}">
                <a16:creationId xmlns:a16="http://schemas.microsoft.com/office/drawing/2014/main" xmlns="" id="{0B40DE0A-0149-D215-29C5-289051DCE22E}"/>
              </a:ext>
            </a:extLst>
          </p:cNvPr>
          <p:cNvSpPr>
            <a:spLocks noGrp="1"/>
          </p:cNvSpPr>
          <p:nvPr>
            <p:ph idx="1"/>
          </p:nvPr>
        </p:nvSpPr>
        <p:spPr>
          <a:xfrm>
            <a:off x="148235" y="620688"/>
            <a:ext cx="8964488" cy="4824536"/>
          </a:xfrm>
        </p:spPr>
        <p:txBody>
          <a:bodyPr>
            <a:normAutofit/>
          </a:bodyPr>
          <a:lstStyle/>
          <a:p>
            <a:pPr marL="0" indent="0">
              <a:buNone/>
            </a:pPr>
            <a:r>
              <a:rPr lang="pl-PL" sz="2000" b="1" dirty="0">
                <a:latin typeface="Roboto" panose="020B0604020202020204" charset="0"/>
                <a:ea typeface="Roboto" panose="020B0604020202020204" charset="0"/>
                <a:cs typeface="Roboto" panose="020B0604020202020204" charset="0"/>
              </a:rPr>
              <a:t>NADPOBUDLIWOŚĆ W SFERZE EMOCJONALNEJ („WRAŻLIWA MIMOZA”)</a:t>
            </a:r>
          </a:p>
          <a:p>
            <a:r>
              <a:rPr lang="pl-PL" sz="1600" dirty="0" err="1">
                <a:latin typeface="Roboto" panose="020B0604020202020204" charset="0"/>
                <a:ea typeface="Roboto" panose="020B0604020202020204" charset="0"/>
                <a:cs typeface="Roboto" panose="020B0604020202020204" charset="0"/>
              </a:rPr>
              <a:t>Nadreaktywność</a:t>
            </a:r>
            <a:r>
              <a:rPr lang="pl-PL" sz="1600" dirty="0">
                <a:latin typeface="Roboto" panose="020B0604020202020204" charset="0"/>
                <a:ea typeface="Roboto" panose="020B0604020202020204" charset="0"/>
                <a:cs typeface="Roboto" panose="020B0604020202020204" charset="0"/>
              </a:rPr>
              <a:t> emocjonalna (reaguje silnymi emocjami na zdarzenia)</a:t>
            </a:r>
          </a:p>
          <a:p>
            <a:r>
              <a:rPr lang="pl-PL" sz="1600" dirty="0">
                <a:latin typeface="Roboto" panose="020B0604020202020204" charset="0"/>
                <a:ea typeface="Roboto" panose="020B0604020202020204" charset="0"/>
                <a:cs typeface="Roboto" panose="020B0604020202020204" charset="0"/>
              </a:rPr>
              <a:t>Konfliktowość</a:t>
            </a:r>
          </a:p>
          <a:p>
            <a:r>
              <a:rPr lang="pl-PL" sz="1600" dirty="0">
                <a:latin typeface="Roboto" panose="020B0604020202020204" charset="0"/>
                <a:ea typeface="Roboto" panose="020B0604020202020204" charset="0"/>
                <a:cs typeface="Roboto" panose="020B0604020202020204" charset="0"/>
              </a:rPr>
              <a:t>Trudność z przystosowaniem do nowych warunków</a:t>
            </a:r>
          </a:p>
          <a:p>
            <a:r>
              <a:rPr lang="pl-PL" sz="1600" dirty="0">
                <a:latin typeface="Roboto" panose="020B0604020202020204" charset="0"/>
                <a:ea typeface="Roboto" panose="020B0604020202020204" charset="0"/>
                <a:cs typeface="Roboto" panose="020B0604020202020204" charset="0"/>
              </a:rPr>
              <a:t>Drażliwość i labilność emocjonalna</a:t>
            </a:r>
          </a:p>
          <a:p>
            <a:r>
              <a:rPr lang="pl-PL" sz="1600" dirty="0">
                <a:latin typeface="Roboto" panose="020B0604020202020204" charset="0"/>
                <a:ea typeface="Roboto" panose="020B0604020202020204" charset="0"/>
                <a:cs typeface="Roboto" panose="020B0604020202020204" charset="0"/>
              </a:rPr>
              <a:t>Niekiedy: zachowania agresywne lub/i zbytnia lękliwość.</a:t>
            </a:r>
          </a:p>
          <a:p>
            <a:r>
              <a:rPr lang="pl-PL" sz="1600" dirty="0">
                <a:latin typeface="Roboto" panose="020B0604020202020204" charset="0"/>
                <a:ea typeface="Roboto" panose="020B0604020202020204" charset="0"/>
                <a:cs typeface="Roboto" panose="020B0604020202020204" charset="0"/>
              </a:rPr>
              <a:t>Dziecko często wyrywa się z odpowiedzią, zanim pytanie zostanie zadane do końca.</a:t>
            </a:r>
          </a:p>
          <a:p>
            <a:r>
              <a:rPr lang="pl-PL" sz="1600" dirty="0">
                <a:latin typeface="Roboto" panose="020B0604020202020204" charset="0"/>
                <a:ea typeface="Roboto" panose="020B0604020202020204" charset="0"/>
                <a:cs typeface="Roboto" panose="020B0604020202020204" charset="0"/>
              </a:rPr>
              <a:t>Nie udaje się stać w szeregu lub poczekać na swoją kolej w grze lub sytuacji grupowej.</a:t>
            </a:r>
          </a:p>
          <a:p>
            <a:r>
              <a:rPr lang="pl-PL" sz="1600" dirty="0">
                <a:latin typeface="Roboto" panose="020B0604020202020204" charset="0"/>
                <a:ea typeface="Roboto" panose="020B0604020202020204" charset="0"/>
                <a:cs typeface="Roboto" panose="020B0604020202020204" charset="0"/>
              </a:rPr>
              <a:t>•Dziecko często przerywa lub przeszkadza innym (np. wtrąca się do zabawy lub rozmowy innych osób).</a:t>
            </a:r>
          </a:p>
          <a:p>
            <a:r>
              <a:rPr lang="pl-PL" sz="1600" dirty="0">
                <a:latin typeface="Roboto" panose="020B0604020202020204" charset="0"/>
                <a:ea typeface="Roboto" panose="020B0604020202020204" charset="0"/>
                <a:cs typeface="Roboto" panose="020B0604020202020204" charset="0"/>
              </a:rPr>
              <a:t>Dziecko często jest nadmiernie gadatliwe.</a:t>
            </a:r>
          </a:p>
          <a:p>
            <a:endParaRPr lang="pl-PL" sz="1600" dirty="0">
              <a:latin typeface="Roboto" panose="020B0604020202020204" charset="0"/>
              <a:ea typeface="Roboto" panose="020B0604020202020204" charset="0"/>
              <a:cs typeface="Roboto" panose="020B0604020202020204" charset="0"/>
            </a:endParaRPr>
          </a:p>
          <a:p>
            <a:pPr marL="0" indent="0">
              <a:buNone/>
            </a:pPr>
            <a:r>
              <a:rPr lang="pl-PL" sz="1600" i="1" dirty="0">
                <a:latin typeface="Roboto" panose="020B0604020202020204" charset="0"/>
                <a:ea typeface="Roboto" panose="020B0604020202020204" charset="0"/>
                <a:cs typeface="Roboto" panose="020B0604020202020204" charset="0"/>
              </a:rPr>
              <a:t>Przede wszystkim o nadpobudliwości możemy mówić, gdy jej objawy przeszkadzają dziecku lub dorosłemu w prawidłowym, czyli satysfakcjonującym funkcjonowaniu w życiu. To znaczy, że o dziecku, które jest żywe, ruchliwe, ale ma wielu przyjaciół, dobrze się koncentruje, nie sprawia zbytnich kłopotów wychowawczych, nie będziemy mówić, że jest nadruchliwe.</a:t>
            </a:r>
          </a:p>
        </p:txBody>
      </p:sp>
      <p:pic>
        <p:nvPicPr>
          <p:cNvPr id="44034" name="Picture 2">
            <a:extLst>
              <a:ext uri="{FF2B5EF4-FFF2-40B4-BE49-F238E27FC236}">
                <a16:creationId xmlns:a16="http://schemas.microsoft.com/office/drawing/2014/main" xmlns="" id="{6D7BD8C7-5762-A0C8-CAB0-550315F338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021288"/>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5" name="Picture 3">
            <a:extLst>
              <a:ext uri="{FF2B5EF4-FFF2-40B4-BE49-F238E27FC236}">
                <a16:creationId xmlns:a16="http://schemas.microsoft.com/office/drawing/2014/main" xmlns="" id="{CA93143D-DB5B-2497-6F42-676F2A5E55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9837" y="5229200"/>
            <a:ext cx="1584325" cy="834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5476171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B14B0506-F059-3F37-3E66-E6CE9F89F71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80AC6783-6D41-9B60-17E7-DFEBAEB51EF2}"/>
              </a:ext>
            </a:extLst>
          </p:cNvPr>
          <p:cNvSpPr>
            <a:spLocks noGrp="1"/>
          </p:cNvSpPr>
          <p:nvPr>
            <p:ph type="title"/>
          </p:nvPr>
        </p:nvSpPr>
        <p:spPr>
          <a:xfrm>
            <a:off x="0" y="188640"/>
            <a:ext cx="9144000" cy="504056"/>
          </a:xfrm>
          <a:solidFill>
            <a:srgbClr val="2D8EC2"/>
          </a:solidFill>
        </p:spPr>
        <p:txBody>
          <a:bodyPr>
            <a:noAutofit/>
          </a:bodyPr>
          <a:lstStyle/>
          <a:p>
            <a:r>
              <a:rPr lang="pl-PL" sz="2400" b="1" dirty="0">
                <a:solidFill>
                  <a:schemeClr val="bg1"/>
                </a:solidFill>
                <a:latin typeface="Roboto" panose="02000000000000000000" pitchFamily="2" charset="0"/>
                <a:ea typeface="Roboto" panose="02000000000000000000" pitchFamily="2" charset="0"/>
                <a:cs typeface="Roboto" panose="02000000000000000000" pitchFamily="2" charset="0"/>
              </a:rPr>
              <a:t>Uczeń z ADHD</a:t>
            </a:r>
          </a:p>
        </p:txBody>
      </p:sp>
      <p:sp>
        <p:nvSpPr>
          <p:cNvPr id="3" name="Symbol zastępczy zawartości 2">
            <a:extLst>
              <a:ext uri="{FF2B5EF4-FFF2-40B4-BE49-F238E27FC236}">
                <a16:creationId xmlns:a16="http://schemas.microsoft.com/office/drawing/2014/main" xmlns="" id="{5357362C-A54E-99AA-3FBD-A19E1F0B3E5E}"/>
              </a:ext>
            </a:extLst>
          </p:cNvPr>
          <p:cNvSpPr>
            <a:spLocks noGrp="1"/>
          </p:cNvSpPr>
          <p:nvPr>
            <p:ph idx="1"/>
          </p:nvPr>
        </p:nvSpPr>
        <p:spPr>
          <a:xfrm>
            <a:off x="148235" y="908720"/>
            <a:ext cx="8964488" cy="4536504"/>
          </a:xfrm>
        </p:spPr>
        <p:txBody>
          <a:bodyPr>
            <a:normAutofit fontScale="85000" lnSpcReduction="20000"/>
          </a:bodyPr>
          <a:lstStyle/>
          <a:p>
            <a:pPr marL="0" indent="0" algn="ctr">
              <a:buNone/>
            </a:pPr>
            <a:r>
              <a:rPr lang="pl-PL" sz="2400" b="1" dirty="0">
                <a:latin typeface="Roboto" panose="020B0604020202020204" charset="0"/>
                <a:ea typeface="Roboto" panose="020B0604020202020204" charset="0"/>
                <a:cs typeface="Roboto" panose="020B0604020202020204" charset="0"/>
              </a:rPr>
              <a:t>JAK RADZIĆ SOBIE Z ZACHOWANIAMI DZIECI Z ADHD?</a:t>
            </a:r>
          </a:p>
          <a:p>
            <a:pPr marL="0" indent="0" algn="ctr">
              <a:buNone/>
            </a:pPr>
            <a:endParaRPr lang="pl-PL" sz="1600" b="1" dirty="0">
              <a:latin typeface="Roboto" panose="020B0604020202020204" charset="0"/>
              <a:ea typeface="Roboto" panose="020B0604020202020204" charset="0"/>
              <a:cs typeface="Roboto" panose="020B0604020202020204" charset="0"/>
            </a:endParaRPr>
          </a:p>
          <a:p>
            <a:pPr marL="0" indent="0" algn="just">
              <a:buNone/>
            </a:pPr>
            <a:r>
              <a:rPr lang="pl-PL" sz="1600" b="1" dirty="0">
                <a:latin typeface="Roboto" panose="020B0604020202020204" charset="0"/>
                <a:ea typeface="Roboto" panose="020B0604020202020204" charset="0"/>
                <a:cs typeface="Roboto" panose="020B0604020202020204" charset="0"/>
              </a:rPr>
              <a:t>1. WYBIERZ NAJWAŻNIEJSZE ZACHOWANIA, KTÓRE CHCESZ U DZIECKA ZMODYFIKOWAĆ</a:t>
            </a:r>
          </a:p>
          <a:p>
            <a:pPr marL="0" indent="0" algn="just">
              <a:buNone/>
            </a:pPr>
            <a:r>
              <a:rPr lang="pl-PL" sz="1600" dirty="0">
                <a:latin typeface="Roboto" panose="020B0604020202020204" charset="0"/>
                <a:ea typeface="Roboto" panose="020B0604020202020204" charset="0"/>
                <a:cs typeface="Roboto" panose="020B0604020202020204" charset="0"/>
              </a:rPr>
              <a:t>Pamiętaj, że zaburzenia uwagi ograniczają możliwość dziecka do uczenia się społecznego: wybierz maksymalnie 2-3 zachowania, zwracając uwagę na to, jak istotne są to zachowania i które z nich najbardziej przeszkadzają dziecku i jego środowisku. Dopiero gdy wyrobisz z dzieckiem dobry nawyk w tych 2-3 aspektach, przejdź do kolejnych zadań.</a:t>
            </a:r>
          </a:p>
          <a:p>
            <a:pPr marL="0" indent="0" algn="just">
              <a:buNone/>
            </a:pPr>
            <a:endParaRPr lang="pl-PL" sz="1600" dirty="0">
              <a:latin typeface="Roboto" panose="020B0604020202020204" charset="0"/>
              <a:ea typeface="Roboto" panose="020B0604020202020204" charset="0"/>
              <a:cs typeface="Roboto" panose="020B0604020202020204" charset="0"/>
            </a:endParaRPr>
          </a:p>
          <a:p>
            <a:pPr marL="0" indent="0" algn="just">
              <a:buNone/>
            </a:pPr>
            <a:r>
              <a:rPr lang="pl-PL" sz="1600" b="1" dirty="0">
                <a:latin typeface="Roboto" panose="020B0604020202020204" charset="0"/>
                <a:ea typeface="Roboto" panose="020B0604020202020204" charset="0"/>
                <a:cs typeface="Roboto" panose="020B0604020202020204" charset="0"/>
              </a:rPr>
              <a:t>2. UCZ DZIECKO ISTOTNYCH (KLUCZOWYCH DLA NIEGO) UMIEJĘTNOŚCI SPOŁECZNYCH</a:t>
            </a:r>
          </a:p>
          <a:p>
            <a:pPr marL="0" indent="0" algn="just">
              <a:buNone/>
            </a:pPr>
            <a:r>
              <a:rPr lang="pl-PL" sz="1600" dirty="0">
                <a:latin typeface="Roboto" panose="020B0604020202020204" charset="0"/>
                <a:ea typeface="Roboto" panose="020B0604020202020204" charset="0"/>
                <a:cs typeface="Roboto" panose="020B0604020202020204" charset="0"/>
              </a:rPr>
              <a:t>Słuchanie, gdy ktoś inny mówi</a:t>
            </a:r>
          </a:p>
          <a:p>
            <a:pPr marL="0" indent="0" algn="just">
              <a:buNone/>
            </a:pPr>
            <a:r>
              <a:rPr lang="pl-PL" sz="1600" dirty="0">
                <a:latin typeface="Roboto" panose="020B0604020202020204" charset="0"/>
                <a:ea typeface="Roboto" panose="020B0604020202020204" charset="0"/>
                <a:cs typeface="Roboto" panose="020B0604020202020204" charset="0"/>
              </a:rPr>
              <a:t>Skupianie się na zadaniu i jego kończenie</a:t>
            </a:r>
          </a:p>
          <a:p>
            <a:pPr marL="0" indent="0" algn="just">
              <a:buNone/>
            </a:pPr>
            <a:r>
              <a:rPr lang="pl-PL" sz="1600" dirty="0">
                <a:latin typeface="Roboto" panose="020B0604020202020204" charset="0"/>
                <a:ea typeface="Roboto" panose="020B0604020202020204" charset="0"/>
                <a:cs typeface="Roboto" panose="020B0604020202020204" charset="0"/>
              </a:rPr>
              <a:t>Czekanie na swoją kolej</a:t>
            </a:r>
          </a:p>
          <a:p>
            <a:pPr marL="0" indent="0" algn="just">
              <a:buNone/>
            </a:pPr>
            <a:r>
              <a:rPr lang="pl-PL" sz="1600" dirty="0">
                <a:latin typeface="Roboto" panose="020B0604020202020204" charset="0"/>
                <a:ea typeface="Roboto" panose="020B0604020202020204" charset="0"/>
                <a:cs typeface="Roboto" panose="020B0604020202020204" charset="0"/>
              </a:rPr>
              <a:t>Nie przerywanie rozmowy</a:t>
            </a:r>
          </a:p>
          <a:p>
            <a:pPr marL="0" indent="0" algn="just">
              <a:buNone/>
            </a:pPr>
            <a:r>
              <a:rPr lang="pl-PL" sz="1600" dirty="0">
                <a:latin typeface="Roboto" panose="020B0604020202020204" charset="0"/>
                <a:ea typeface="Roboto" panose="020B0604020202020204" charset="0"/>
                <a:cs typeface="Roboto" panose="020B0604020202020204" charset="0"/>
              </a:rPr>
              <a:t>Proszenie o pomoc i oferowanie jej</a:t>
            </a:r>
          </a:p>
          <a:p>
            <a:pPr marL="0" indent="0" algn="just">
              <a:buNone/>
            </a:pPr>
            <a:r>
              <a:rPr lang="pl-PL" sz="1600" dirty="0">
                <a:latin typeface="Roboto" panose="020B0604020202020204" charset="0"/>
                <a:ea typeface="Roboto" panose="020B0604020202020204" charset="0"/>
                <a:cs typeface="Roboto" panose="020B0604020202020204" charset="0"/>
              </a:rPr>
              <a:t>Dziękowanie, proszenie, przepraszanie</a:t>
            </a:r>
          </a:p>
          <a:p>
            <a:pPr marL="0" indent="0" algn="just">
              <a:buNone/>
            </a:pPr>
            <a:r>
              <a:rPr lang="pl-PL" sz="1600" dirty="0">
                <a:latin typeface="Roboto" panose="020B0604020202020204" charset="0"/>
                <a:ea typeface="Roboto" panose="020B0604020202020204" charset="0"/>
                <a:cs typeface="Roboto" panose="020B0604020202020204" charset="0"/>
              </a:rPr>
              <a:t>Planowanie sekwencji działań</a:t>
            </a:r>
          </a:p>
          <a:p>
            <a:pPr marL="0" indent="0" algn="just">
              <a:buNone/>
            </a:pPr>
            <a:r>
              <a:rPr lang="pl-PL" sz="1600" dirty="0">
                <a:latin typeface="Roboto" panose="020B0604020202020204" charset="0"/>
                <a:ea typeface="Roboto" panose="020B0604020202020204" charset="0"/>
                <a:cs typeface="Roboto" panose="020B0604020202020204" charset="0"/>
              </a:rPr>
              <a:t>Samodzielne działania</a:t>
            </a:r>
          </a:p>
          <a:p>
            <a:pPr marL="0" indent="0" algn="just">
              <a:buNone/>
            </a:pPr>
            <a:r>
              <a:rPr lang="pl-PL" sz="1600" dirty="0">
                <a:latin typeface="Roboto" panose="020B0604020202020204" charset="0"/>
                <a:ea typeface="Roboto" panose="020B0604020202020204" charset="0"/>
                <a:cs typeface="Roboto" panose="020B0604020202020204" charset="0"/>
              </a:rPr>
              <a:t>Przestrzeganie zasad</a:t>
            </a:r>
          </a:p>
          <a:p>
            <a:pPr marL="0" indent="0" algn="just">
              <a:buNone/>
            </a:pPr>
            <a:r>
              <a:rPr lang="pl-PL" sz="1600" dirty="0">
                <a:latin typeface="Roboto" panose="020B0604020202020204" charset="0"/>
                <a:ea typeface="Roboto" panose="020B0604020202020204" charset="0"/>
                <a:cs typeface="Roboto" panose="020B0604020202020204" charset="0"/>
              </a:rPr>
              <a:t>Lepsza znajomość emocji i ich wyrażania</a:t>
            </a:r>
          </a:p>
          <a:p>
            <a:pPr marL="0" indent="0" algn="just">
              <a:buNone/>
            </a:pPr>
            <a:r>
              <a:rPr lang="pl-PL" sz="1600" dirty="0">
                <a:latin typeface="Roboto" panose="020B0604020202020204" charset="0"/>
                <a:ea typeface="Roboto" panose="020B0604020202020204" charset="0"/>
                <a:cs typeface="Roboto" panose="020B0604020202020204" charset="0"/>
              </a:rPr>
              <a:t>Rozbudowywanie strategii radzenia sobie ze złością i frustracją</a:t>
            </a:r>
          </a:p>
          <a:p>
            <a:pPr marL="0" indent="0" algn="just">
              <a:buNone/>
            </a:pPr>
            <a:r>
              <a:rPr lang="pl-PL" sz="1600" dirty="0">
                <a:latin typeface="Roboto" panose="020B0604020202020204" charset="0"/>
                <a:ea typeface="Roboto" panose="020B0604020202020204" charset="0"/>
                <a:cs typeface="Roboto" panose="020B0604020202020204" charset="0"/>
              </a:rPr>
              <a:t>Nie uleganie prowokacji kolegów/koleżanek</a:t>
            </a:r>
          </a:p>
        </p:txBody>
      </p:sp>
      <p:pic>
        <p:nvPicPr>
          <p:cNvPr id="44034" name="Picture 2">
            <a:extLst>
              <a:ext uri="{FF2B5EF4-FFF2-40B4-BE49-F238E27FC236}">
                <a16:creationId xmlns:a16="http://schemas.microsoft.com/office/drawing/2014/main" xmlns="" id="{205628A8-20C7-7B49-6A83-5323E46C1C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021288"/>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5" name="Picture 3">
            <a:extLst>
              <a:ext uri="{FF2B5EF4-FFF2-40B4-BE49-F238E27FC236}">
                <a16:creationId xmlns:a16="http://schemas.microsoft.com/office/drawing/2014/main" xmlns="" id="{92B7355D-730C-D182-92D4-233785C743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936" y="5070376"/>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5432134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FC0F9F4C-86D3-5221-B41C-1A4DCE6F90E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31C259A9-1B21-2727-59DB-07C263B2E2EB}"/>
              </a:ext>
            </a:extLst>
          </p:cNvPr>
          <p:cNvSpPr>
            <a:spLocks noGrp="1"/>
          </p:cNvSpPr>
          <p:nvPr>
            <p:ph type="title"/>
          </p:nvPr>
        </p:nvSpPr>
        <p:spPr>
          <a:xfrm>
            <a:off x="0" y="188640"/>
            <a:ext cx="9144000" cy="706090"/>
          </a:xfrm>
          <a:solidFill>
            <a:srgbClr val="2D8EC2"/>
          </a:solidFill>
        </p:spPr>
        <p:txBody>
          <a:bodyPr>
            <a:noAutofit/>
          </a:bodyPr>
          <a:lstStyle/>
          <a:p>
            <a:r>
              <a:rPr lang="pl-PL" sz="2400" b="1">
                <a:solidFill>
                  <a:schemeClr val="bg1"/>
                </a:solidFill>
                <a:latin typeface="Roboto" panose="02000000000000000000" pitchFamily="2" charset="0"/>
                <a:ea typeface="Roboto" panose="02000000000000000000" pitchFamily="2" charset="0"/>
                <a:cs typeface="Roboto" panose="02000000000000000000" pitchFamily="2" charset="0"/>
              </a:rPr>
              <a:t>Uczeń z ADHD</a:t>
            </a:r>
            <a:endParaRPr lang="pl-PL" sz="24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8F55BACA-9448-0684-76FA-E2CA697C4BD3}"/>
              </a:ext>
            </a:extLst>
          </p:cNvPr>
          <p:cNvSpPr>
            <a:spLocks noGrp="1"/>
          </p:cNvSpPr>
          <p:nvPr>
            <p:ph idx="1"/>
          </p:nvPr>
        </p:nvSpPr>
        <p:spPr>
          <a:xfrm>
            <a:off x="148235" y="908720"/>
            <a:ext cx="8964488" cy="4536504"/>
          </a:xfrm>
        </p:spPr>
        <p:txBody>
          <a:bodyPr>
            <a:normAutofit/>
          </a:bodyPr>
          <a:lstStyle/>
          <a:p>
            <a:pPr marL="0" indent="0">
              <a:buNone/>
            </a:pPr>
            <a:r>
              <a:rPr lang="pl-PL" sz="1600" b="1" dirty="0">
                <a:latin typeface="Roboto" panose="020B0604020202020204" charset="0"/>
                <a:ea typeface="Roboto" panose="020B0604020202020204" charset="0"/>
                <a:cs typeface="Roboto" panose="020B0604020202020204" charset="0"/>
              </a:rPr>
              <a:t>3. STARAJ SIĘ STWORZYĆ DZIECKU OPTYMALNE WARUNKI DO PRACY</a:t>
            </a:r>
          </a:p>
          <a:p>
            <a:pPr marL="0" indent="0">
              <a:buNone/>
            </a:pPr>
            <a:endParaRPr lang="pl-PL" sz="1600" b="1" dirty="0">
              <a:latin typeface="Roboto" panose="020B0604020202020204" charset="0"/>
              <a:ea typeface="Roboto" panose="020B0604020202020204" charset="0"/>
              <a:cs typeface="Roboto" panose="020B0604020202020204" charset="0"/>
            </a:endParaRPr>
          </a:p>
          <a:p>
            <a:r>
              <a:rPr lang="pl-PL" sz="1600" dirty="0">
                <a:latin typeface="Roboto" panose="020B0604020202020204" charset="0"/>
                <a:ea typeface="Roboto" panose="020B0604020202020204" charset="0"/>
                <a:cs typeface="Roboto" panose="020B0604020202020204" charset="0"/>
              </a:rPr>
              <a:t>Zwracaj uwagę na to, czy dziecka ma czystą ławkę</a:t>
            </a:r>
          </a:p>
          <a:p>
            <a:r>
              <a:rPr lang="pl-PL" sz="1600" dirty="0">
                <a:latin typeface="Roboto" panose="020B0604020202020204" charset="0"/>
                <a:ea typeface="Roboto" panose="020B0604020202020204" charset="0"/>
                <a:cs typeface="Roboto" panose="020B0604020202020204" charset="0"/>
              </a:rPr>
              <a:t>Spraw, by przebywało obok kolegi/koleżanki, którzy dobrze sobie radzą z koncentracją na zadaniu i nie stwarzają problemów wychowawczych, a jednocześnie są na tyle dojrzali, że zachowania dziecka z ADHD nie będą negatywnie rzutować na ich własne funkcjonowanie</a:t>
            </a:r>
          </a:p>
          <a:p>
            <a:r>
              <a:rPr lang="pl-PL" sz="1600" dirty="0">
                <a:latin typeface="Roboto" panose="020B0604020202020204" charset="0"/>
                <a:ea typeface="Roboto" panose="020B0604020202020204" charset="0"/>
                <a:cs typeface="Roboto" panose="020B0604020202020204" charset="0"/>
              </a:rPr>
              <a:t>Uważnie obserwuj dziecko – sprawdzaj, w jakich sytuacjach się „gubi” czy zachowuje szczególnie impulsywnie. Staraj się zapobiec trudnym sytuacjom, zanim nastąpią</a:t>
            </a:r>
          </a:p>
          <a:p>
            <a:r>
              <a:rPr lang="pl-PL" sz="1600" dirty="0">
                <a:latin typeface="Roboto" panose="020B0604020202020204" charset="0"/>
                <a:ea typeface="Roboto" panose="020B0604020202020204" charset="0"/>
                <a:cs typeface="Roboto" panose="020B0604020202020204" charset="0"/>
              </a:rPr>
              <a:t>Kieruj krótkie, zwięzłe komunikaty</a:t>
            </a:r>
          </a:p>
          <a:p>
            <a:r>
              <a:rPr lang="pl-PL" sz="1600" dirty="0">
                <a:latin typeface="Roboto" panose="020B0604020202020204" charset="0"/>
                <a:ea typeface="Roboto" panose="020B0604020202020204" charset="0"/>
                <a:cs typeface="Roboto" panose="020B0604020202020204" charset="0"/>
              </a:rPr>
              <a:t>Ilustruj swoją wypowiedź gestem, obrazem, ciekawą historią</a:t>
            </a:r>
          </a:p>
          <a:p>
            <a:r>
              <a:rPr lang="pl-PL" sz="1600" dirty="0">
                <a:latin typeface="Roboto" panose="020B0604020202020204" charset="0"/>
                <a:ea typeface="Roboto" panose="020B0604020202020204" charset="0"/>
                <a:cs typeface="Roboto" panose="020B0604020202020204" charset="0"/>
              </a:rPr>
              <a:t>Zanim powiesz coś istotnego, upewnij się, że dziecko z ADHD Cię słucha</a:t>
            </a:r>
          </a:p>
          <a:p>
            <a:r>
              <a:rPr lang="pl-PL" sz="1600" dirty="0">
                <a:latin typeface="Roboto" panose="020B0604020202020204" charset="0"/>
                <a:ea typeface="Roboto" panose="020B0604020202020204" charset="0"/>
                <a:cs typeface="Roboto" panose="020B0604020202020204" charset="0"/>
              </a:rPr>
              <a:t>Często przypominaj zasady</a:t>
            </a:r>
          </a:p>
          <a:p>
            <a:r>
              <a:rPr lang="pl-PL" sz="1600" dirty="0">
                <a:latin typeface="Roboto" panose="020B0604020202020204" charset="0"/>
                <a:ea typeface="Roboto" panose="020B0604020202020204" charset="0"/>
                <a:cs typeface="Roboto" panose="020B0604020202020204" charset="0"/>
              </a:rPr>
              <a:t>Dbaj o to, by dziecko z ADHD miało klarownie ułożony plan</a:t>
            </a:r>
          </a:p>
          <a:p>
            <a:r>
              <a:rPr lang="pl-PL" sz="1600" dirty="0">
                <a:latin typeface="Roboto" panose="020B0604020202020204" charset="0"/>
                <a:ea typeface="Roboto" panose="020B0604020202020204" charset="0"/>
                <a:cs typeface="Roboto" panose="020B0604020202020204" charset="0"/>
              </a:rPr>
              <a:t>W razie nagłej zmiany pomóż mu odnaleźć się w nowej sytuacji</a:t>
            </a:r>
          </a:p>
        </p:txBody>
      </p:sp>
      <p:pic>
        <p:nvPicPr>
          <p:cNvPr id="44034" name="Picture 2">
            <a:extLst>
              <a:ext uri="{FF2B5EF4-FFF2-40B4-BE49-F238E27FC236}">
                <a16:creationId xmlns:a16="http://schemas.microsoft.com/office/drawing/2014/main" xmlns="" id="{9300BE54-656C-1859-510E-8CD67B7C02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021288"/>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5" name="Picture 3">
            <a:extLst>
              <a:ext uri="{FF2B5EF4-FFF2-40B4-BE49-F238E27FC236}">
                <a16:creationId xmlns:a16="http://schemas.microsoft.com/office/drawing/2014/main" xmlns="" id="{4895C90F-7FFA-EB83-75A3-E129C14E09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936" y="5036421"/>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696975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DE44AD0B-879C-7554-CE3D-34ECCA5B0E0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7774F6D7-9266-6A72-9491-5ABEF067EADD}"/>
              </a:ext>
            </a:extLst>
          </p:cNvPr>
          <p:cNvSpPr>
            <a:spLocks noGrp="1"/>
          </p:cNvSpPr>
          <p:nvPr>
            <p:ph type="title"/>
          </p:nvPr>
        </p:nvSpPr>
        <p:spPr>
          <a:xfrm>
            <a:off x="0" y="188640"/>
            <a:ext cx="9144000" cy="706090"/>
          </a:xfrm>
          <a:solidFill>
            <a:srgbClr val="2D8EC2"/>
          </a:solidFill>
        </p:spPr>
        <p:txBody>
          <a:bodyPr>
            <a:noAutofit/>
          </a:bodyPr>
          <a:lstStyle/>
          <a:p>
            <a:r>
              <a:rPr lang="pl-PL" sz="2400" b="1">
                <a:solidFill>
                  <a:schemeClr val="bg1"/>
                </a:solidFill>
                <a:latin typeface="Roboto" panose="02000000000000000000" pitchFamily="2" charset="0"/>
                <a:ea typeface="Roboto" panose="02000000000000000000" pitchFamily="2" charset="0"/>
                <a:cs typeface="Roboto" panose="02000000000000000000" pitchFamily="2" charset="0"/>
              </a:rPr>
              <a:t>Uczeń z ADHD</a:t>
            </a:r>
            <a:endParaRPr lang="pl-PL" sz="24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A6A4041B-F582-3F0E-C9B8-1129B7921EEA}"/>
              </a:ext>
            </a:extLst>
          </p:cNvPr>
          <p:cNvSpPr>
            <a:spLocks noGrp="1"/>
          </p:cNvSpPr>
          <p:nvPr>
            <p:ph idx="1"/>
          </p:nvPr>
        </p:nvSpPr>
        <p:spPr>
          <a:xfrm>
            <a:off x="148235" y="908720"/>
            <a:ext cx="8964488" cy="4536504"/>
          </a:xfrm>
        </p:spPr>
        <p:txBody>
          <a:bodyPr>
            <a:normAutofit/>
          </a:bodyPr>
          <a:lstStyle/>
          <a:p>
            <a:pPr marL="0" indent="0" algn="ctr">
              <a:buNone/>
            </a:pPr>
            <a:r>
              <a:rPr lang="pl-PL" sz="1600" b="1" dirty="0">
                <a:latin typeface="Roboto" panose="020B0604020202020204" charset="0"/>
                <a:ea typeface="Roboto" panose="020B0604020202020204" charset="0"/>
                <a:cs typeface="Roboto" panose="020B0604020202020204" charset="0"/>
              </a:rPr>
              <a:t>Pamiętaj o dziesięciu podstawowych prośbach dziecka nadpobudliwego, które zawierają całą esencję skutecznego postępowania z dzieckiem nadpobudliwym. </a:t>
            </a:r>
          </a:p>
          <a:p>
            <a:pPr marL="0" indent="0">
              <a:buNone/>
            </a:pPr>
            <a:endParaRPr lang="pl-PL" sz="1600" b="1" dirty="0">
              <a:latin typeface="Roboto" panose="020B0604020202020204" charset="0"/>
              <a:ea typeface="Roboto" panose="020B0604020202020204" charset="0"/>
              <a:cs typeface="Roboto" panose="020B0604020202020204" charset="0"/>
            </a:endParaRPr>
          </a:p>
          <a:p>
            <a:pPr marL="0" indent="0">
              <a:buNone/>
            </a:pPr>
            <a:r>
              <a:rPr lang="pl-PL" sz="1600" dirty="0">
                <a:latin typeface="Roboto" panose="020B0604020202020204" charset="0"/>
                <a:ea typeface="Roboto" panose="020B0604020202020204" charset="0"/>
                <a:cs typeface="Roboto" panose="020B0604020202020204" charset="0"/>
              </a:rPr>
              <a:t>1.Pomóż mi skupić się na jednej czynności.</a:t>
            </a:r>
          </a:p>
          <a:p>
            <a:pPr marL="0" indent="0">
              <a:buNone/>
            </a:pPr>
            <a:r>
              <a:rPr lang="pl-PL" sz="1600" dirty="0">
                <a:latin typeface="Roboto" panose="020B0604020202020204" charset="0"/>
                <a:ea typeface="Roboto" panose="020B0604020202020204" charset="0"/>
                <a:cs typeface="Roboto" panose="020B0604020202020204" charset="0"/>
              </a:rPr>
              <a:t>2.Chcę wiedzieć, co się zdarzy za chwilę.</a:t>
            </a:r>
          </a:p>
          <a:p>
            <a:pPr marL="0" indent="0">
              <a:buNone/>
            </a:pPr>
            <a:r>
              <a:rPr lang="pl-PL" sz="1600" dirty="0">
                <a:latin typeface="Roboto" panose="020B0604020202020204" charset="0"/>
                <a:ea typeface="Roboto" panose="020B0604020202020204" charset="0"/>
                <a:cs typeface="Roboto" panose="020B0604020202020204" charset="0"/>
              </a:rPr>
              <a:t>3.Poczekaj na mnie, pozwól mi się zastanowić.</a:t>
            </a:r>
          </a:p>
          <a:p>
            <a:pPr marL="0" indent="0">
              <a:buNone/>
            </a:pPr>
            <a:r>
              <a:rPr lang="pl-PL" sz="1600" dirty="0">
                <a:latin typeface="Roboto" panose="020B0604020202020204" charset="0"/>
                <a:ea typeface="Roboto" panose="020B0604020202020204" charset="0"/>
                <a:cs typeface="Roboto" panose="020B0604020202020204" charset="0"/>
              </a:rPr>
              <a:t>4.Jestem w kropce, nie potrafię tego zrobić, pokaż mi wyjście z tej sytuacji.</a:t>
            </a:r>
          </a:p>
          <a:p>
            <a:pPr marL="0" indent="0">
              <a:buNone/>
            </a:pPr>
            <a:r>
              <a:rPr lang="pl-PL" sz="1600" dirty="0">
                <a:latin typeface="Roboto" panose="020B0604020202020204" charset="0"/>
                <a:ea typeface="Roboto" panose="020B0604020202020204" charset="0"/>
                <a:cs typeface="Roboto" panose="020B0604020202020204" charset="0"/>
              </a:rPr>
              <a:t>5.Chciałbym od razu wiedzieć, czy to, co robię, jest zrobione dobrze.</a:t>
            </a:r>
          </a:p>
          <a:p>
            <a:pPr marL="0" indent="0">
              <a:buNone/>
            </a:pPr>
            <a:r>
              <a:rPr lang="pl-PL" sz="1600" dirty="0">
                <a:latin typeface="Roboto" panose="020B0604020202020204" charset="0"/>
                <a:ea typeface="Roboto" panose="020B0604020202020204" charset="0"/>
                <a:cs typeface="Roboto" panose="020B0604020202020204" charset="0"/>
              </a:rPr>
              <a:t>6.Dawaj mi tylko jedno polecenie naraz.</a:t>
            </a:r>
          </a:p>
          <a:p>
            <a:pPr marL="0" indent="0">
              <a:buNone/>
            </a:pPr>
            <a:r>
              <a:rPr lang="pl-PL" sz="1600" dirty="0">
                <a:latin typeface="Roboto" panose="020B0604020202020204" charset="0"/>
                <a:ea typeface="Roboto" panose="020B0604020202020204" charset="0"/>
                <a:cs typeface="Roboto" panose="020B0604020202020204" charset="0"/>
              </a:rPr>
              <a:t>7.Przypomnij mi, żebym się zatrzymał i pomyślał.</a:t>
            </a:r>
          </a:p>
          <a:p>
            <a:pPr marL="0" indent="0">
              <a:buNone/>
            </a:pPr>
            <a:r>
              <a:rPr lang="pl-PL" sz="1600" dirty="0">
                <a:latin typeface="Roboto" panose="020B0604020202020204" charset="0"/>
                <a:ea typeface="Roboto" panose="020B0604020202020204" charset="0"/>
                <a:cs typeface="Roboto" panose="020B0604020202020204" charset="0"/>
              </a:rPr>
              <a:t>8.Dawaj mi małe zadania do wykonania, kiedy cel jest daleko, gubię się.</a:t>
            </a:r>
          </a:p>
          <a:p>
            <a:pPr marL="0" indent="0">
              <a:buNone/>
            </a:pPr>
            <a:r>
              <a:rPr lang="pl-PL" sz="1600" dirty="0">
                <a:latin typeface="Roboto" panose="020B0604020202020204" charset="0"/>
                <a:ea typeface="Roboto" panose="020B0604020202020204" charset="0"/>
                <a:cs typeface="Roboto" panose="020B0604020202020204" charset="0"/>
              </a:rPr>
              <a:t>9.Chwal mnie choć raz dziennie, bardzo tego potrzebuję.</a:t>
            </a:r>
          </a:p>
          <a:p>
            <a:pPr marL="0" indent="0">
              <a:buNone/>
            </a:pPr>
            <a:r>
              <a:rPr lang="pl-PL" sz="1600" dirty="0">
                <a:latin typeface="Roboto" panose="020B0604020202020204" charset="0"/>
                <a:ea typeface="Roboto" panose="020B0604020202020204" charset="0"/>
                <a:cs typeface="Roboto" panose="020B0604020202020204" charset="0"/>
              </a:rPr>
              <a:t>10.Wiem, że potrafię być męczący, ale czuję, że rosnę, kiedy okazujesz mi cierpliwość i doceniasz to co robię!</a:t>
            </a:r>
          </a:p>
        </p:txBody>
      </p:sp>
      <p:pic>
        <p:nvPicPr>
          <p:cNvPr id="44034" name="Picture 2">
            <a:extLst>
              <a:ext uri="{FF2B5EF4-FFF2-40B4-BE49-F238E27FC236}">
                <a16:creationId xmlns:a16="http://schemas.microsoft.com/office/drawing/2014/main" xmlns="" id="{D601235A-2747-8F69-45D3-FE9E292DF1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021288"/>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5" name="Picture 3">
            <a:extLst>
              <a:ext uri="{FF2B5EF4-FFF2-40B4-BE49-F238E27FC236}">
                <a16:creationId xmlns:a16="http://schemas.microsoft.com/office/drawing/2014/main" xmlns="" id="{81C5DF52-AEBF-E9C6-60BB-AC99A71AB0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7944" y="4797152"/>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0406610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4DADFC24-A9D5-5EDD-169B-DB9127016C6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1A7A6689-18F4-27D0-43A3-BFC4E0E632EE}"/>
              </a:ext>
            </a:extLst>
          </p:cNvPr>
          <p:cNvSpPr>
            <a:spLocks noGrp="1"/>
          </p:cNvSpPr>
          <p:nvPr>
            <p:ph type="title"/>
          </p:nvPr>
        </p:nvSpPr>
        <p:spPr>
          <a:xfrm>
            <a:off x="0" y="188640"/>
            <a:ext cx="9144000" cy="706090"/>
          </a:xfrm>
          <a:solidFill>
            <a:srgbClr val="2D8EC2"/>
          </a:solidFill>
        </p:spPr>
        <p:txBody>
          <a:bodyPr>
            <a:noAutofit/>
          </a:bodyPr>
          <a:lstStyle/>
          <a:p>
            <a:r>
              <a:rPr lang="pl-PL" sz="2400" b="1" dirty="0">
                <a:solidFill>
                  <a:schemeClr val="bg1"/>
                </a:solidFill>
                <a:latin typeface="Roboto" panose="02000000000000000000" pitchFamily="2" charset="0"/>
                <a:ea typeface="Roboto" panose="02000000000000000000" pitchFamily="2" charset="0"/>
                <a:cs typeface="Roboto" panose="02000000000000000000" pitchFamily="2" charset="0"/>
              </a:rPr>
              <a:t>Wskazówki dla nauczyciela wspierające pracę ucznia z ADHD</a:t>
            </a:r>
          </a:p>
        </p:txBody>
      </p:sp>
      <p:sp>
        <p:nvSpPr>
          <p:cNvPr id="3" name="Symbol zastępczy zawartości 2">
            <a:extLst>
              <a:ext uri="{FF2B5EF4-FFF2-40B4-BE49-F238E27FC236}">
                <a16:creationId xmlns:a16="http://schemas.microsoft.com/office/drawing/2014/main" xmlns="" id="{0CA66F33-8207-54A9-B860-EDB4EEAD9EFC}"/>
              </a:ext>
            </a:extLst>
          </p:cNvPr>
          <p:cNvSpPr>
            <a:spLocks noGrp="1"/>
          </p:cNvSpPr>
          <p:nvPr>
            <p:ph idx="1"/>
          </p:nvPr>
        </p:nvSpPr>
        <p:spPr>
          <a:xfrm>
            <a:off x="148235" y="908720"/>
            <a:ext cx="8964488" cy="4968552"/>
          </a:xfrm>
        </p:spPr>
        <p:txBody>
          <a:bodyPr>
            <a:normAutofit fontScale="92500" lnSpcReduction="10000"/>
          </a:bodyPr>
          <a:lstStyle/>
          <a:p>
            <a:pPr marL="0" indent="0">
              <a:buNone/>
            </a:pPr>
            <a:r>
              <a:rPr lang="pl-PL" sz="1600" dirty="0">
                <a:latin typeface="Roboto Condensed" panose="02000000000000000000" pitchFamily="2" charset="0"/>
                <a:ea typeface="Roboto Condensed" panose="02000000000000000000" pitchFamily="2" charset="0"/>
                <a:cs typeface="Roboto Condensed" panose="02000000000000000000" pitchFamily="2" charset="0"/>
              </a:rPr>
              <a:t>1</a:t>
            </a:r>
            <a:r>
              <a:rPr lang="pl-PL" sz="1600" dirty="0">
                <a:latin typeface="Roboto" panose="020B0604020202020204" charset="0"/>
                <a:ea typeface="Roboto" panose="020B0604020202020204" charset="0"/>
                <a:cs typeface="Roboto" panose="020B0604020202020204" charset="0"/>
              </a:rPr>
              <a:t>. Wskaż dziecku miejsce w pierwszej ławce, koło ucznia spokojnego, ale nie blisko okien i drzwi.</a:t>
            </a:r>
          </a:p>
          <a:p>
            <a:pPr marL="0" indent="0">
              <a:buNone/>
            </a:pPr>
            <a:r>
              <a:rPr lang="pl-PL" sz="1600" dirty="0">
                <a:latin typeface="Roboto" panose="020B0604020202020204" charset="0"/>
                <a:ea typeface="Roboto" panose="020B0604020202020204" charset="0"/>
                <a:cs typeface="Roboto" panose="020B0604020202020204" charset="0"/>
              </a:rPr>
              <a:t>2. Poproś dziecko o uporządkowanie swojego miejsca pracy – zakomunikuj, co ma pozostać na stoliku.</a:t>
            </a:r>
          </a:p>
          <a:p>
            <a:pPr marL="0" indent="0">
              <a:buNone/>
            </a:pPr>
            <a:r>
              <a:rPr lang="pl-PL" sz="1600" dirty="0">
                <a:latin typeface="Roboto" panose="020B0604020202020204" charset="0"/>
                <a:ea typeface="Roboto" panose="020B0604020202020204" charset="0"/>
                <a:cs typeface="Roboto" panose="020B0604020202020204" charset="0"/>
              </a:rPr>
              <a:t>3. Ustal jasne zasady obowiązujące w czasie lekcji – zwizualizuj je i przypominaj o nich.</a:t>
            </a:r>
          </a:p>
          <a:p>
            <a:pPr marL="0" indent="0">
              <a:buNone/>
            </a:pPr>
            <a:r>
              <a:rPr lang="pl-PL" sz="1600" dirty="0">
                <a:latin typeface="Roboto" panose="020B0604020202020204" charset="0"/>
                <a:ea typeface="Roboto" panose="020B0604020202020204" charset="0"/>
                <a:cs typeface="Roboto" panose="020B0604020202020204" charset="0"/>
              </a:rPr>
              <a:t>4. Wydając polecenie całej klasie, zwróć się bezpośrednio do ucznia z ADHD.</a:t>
            </a:r>
          </a:p>
          <a:p>
            <a:pPr marL="0" indent="0">
              <a:buNone/>
            </a:pPr>
            <a:r>
              <a:rPr lang="pl-PL" sz="1600" dirty="0">
                <a:latin typeface="Roboto" panose="020B0604020202020204" charset="0"/>
                <a:ea typeface="Roboto" panose="020B0604020202020204" charset="0"/>
                <a:cs typeface="Roboto" panose="020B0604020202020204" charset="0"/>
              </a:rPr>
              <a:t>5. Powtórz polecenie, poproś dziecko, aby również je powtórzyło lub opisało, co ma zrobić.</a:t>
            </a:r>
          </a:p>
          <a:p>
            <a:pPr marL="0" indent="0">
              <a:buNone/>
            </a:pPr>
            <a:r>
              <a:rPr lang="pl-PL" sz="1600" dirty="0">
                <a:latin typeface="Roboto" panose="020B0604020202020204" charset="0"/>
                <a:ea typeface="Roboto" panose="020B0604020202020204" charset="0"/>
                <a:cs typeface="Roboto" panose="020B0604020202020204" charset="0"/>
              </a:rPr>
              <a:t>6. Jeśli zadanie jest dłuższe, podziel je na etapy.</a:t>
            </a:r>
          </a:p>
          <a:p>
            <a:pPr marL="0" indent="0">
              <a:buNone/>
            </a:pPr>
            <a:r>
              <a:rPr lang="pl-PL" sz="1600" dirty="0">
                <a:latin typeface="Roboto" panose="020B0604020202020204" charset="0"/>
                <a:ea typeface="Roboto" panose="020B0604020202020204" charset="0"/>
                <a:cs typeface="Roboto" panose="020B0604020202020204" charset="0"/>
              </a:rPr>
              <a:t>7. Ustal stały sygnał, który pozwoli dziecku przywołać uwagę i powrócić do zadania.</a:t>
            </a:r>
          </a:p>
          <a:p>
            <a:pPr marL="0" indent="0">
              <a:buNone/>
            </a:pPr>
            <a:r>
              <a:rPr lang="pl-PL" sz="1600" dirty="0">
                <a:latin typeface="Roboto" panose="020B0604020202020204" charset="0"/>
                <a:ea typeface="Roboto" panose="020B0604020202020204" charset="0"/>
                <a:cs typeface="Roboto" panose="020B0604020202020204" charset="0"/>
              </a:rPr>
              <a:t>8. Zaakcentuj ważność wypowiedzi lub zadania.</a:t>
            </a:r>
          </a:p>
          <a:p>
            <a:pPr marL="0" indent="0">
              <a:buNone/>
            </a:pPr>
            <a:r>
              <a:rPr lang="pl-PL" sz="1600" dirty="0">
                <a:latin typeface="Roboto" panose="020B0604020202020204" charset="0"/>
                <a:ea typeface="Roboto" panose="020B0604020202020204" charset="0"/>
                <a:cs typeface="Roboto" panose="020B0604020202020204" charset="0"/>
              </a:rPr>
              <a:t>9. Sprawdzaj wyniki pracy ucznia oraz jego podejście i zaangażowanie w działanie.</a:t>
            </a:r>
          </a:p>
          <a:p>
            <a:pPr marL="0" indent="0">
              <a:buNone/>
            </a:pPr>
            <a:r>
              <a:rPr lang="pl-PL" sz="1600" dirty="0">
                <a:latin typeface="Roboto" panose="020B0604020202020204" charset="0"/>
                <a:ea typeface="Roboto" panose="020B0604020202020204" charset="0"/>
                <a:cs typeface="Roboto" panose="020B0604020202020204" charset="0"/>
              </a:rPr>
              <a:t>10. Pilnuj, aby uczeń doprowadzał zadanie do końca, nawet jeśli trzeba będzie wydłużyć czas lub zastosować przerwę.</a:t>
            </a:r>
          </a:p>
          <a:p>
            <a:pPr marL="0" indent="0">
              <a:buNone/>
            </a:pPr>
            <a:r>
              <a:rPr lang="pl-PL" sz="1600" dirty="0">
                <a:latin typeface="Roboto" panose="020B0604020202020204" charset="0"/>
                <a:ea typeface="Roboto" panose="020B0604020202020204" charset="0"/>
                <a:cs typeface="Roboto" panose="020B0604020202020204" charset="0"/>
              </a:rPr>
              <a:t>11. Pamiętaj, aby zadanie było krótkie, ciekawe, wzbogacone o obrazki i ilustracje.</a:t>
            </a:r>
          </a:p>
          <a:p>
            <a:pPr marL="0" indent="0">
              <a:buNone/>
            </a:pPr>
            <a:r>
              <a:rPr lang="pl-PL" sz="1600" dirty="0">
                <a:latin typeface="Roboto" panose="020B0604020202020204" charset="0"/>
                <a:ea typeface="Roboto" panose="020B0604020202020204" charset="0"/>
                <a:cs typeface="Roboto" panose="020B0604020202020204" charset="0"/>
              </a:rPr>
              <a:t>12. Pozwól dziecku z ADHD na dokonywanie wyborów.</a:t>
            </a:r>
          </a:p>
          <a:p>
            <a:pPr marL="0" indent="0">
              <a:buNone/>
            </a:pPr>
            <a:r>
              <a:rPr lang="pl-PL" sz="1600" dirty="0">
                <a:latin typeface="Roboto" panose="020B0604020202020204" charset="0"/>
                <a:ea typeface="Roboto" panose="020B0604020202020204" charset="0"/>
                <a:cs typeface="Roboto" panose="020B0604020202020204" charset="0"/>
              </a:rPr>
              <a:t>13. Zacznij od najprostszych zadań, aby dziecko odczuwało sukces. Najtrudniejszych zadań nie pozostawiaj na sam koniec.</a:t>
            </a:r>
          </a:p>
          <a:p>
            <a:pPr marL="0" indent="0">
              <a:buNone/>
            </a:pPr>
            <a:r>
              <a:rPr lang="pl-PL" sz="1600" dirty="0">
                <a:latin typeface="Roboto" panose="020B0604020202020204" charset="0"/>
                <a:ea typeface="Roboto" panose="020B0604020202020204" charset="0"/>
                <a:cs typeface="Roboto" panose="020B0604020202020204" charset="0"/>
              </a:rPr>
              <a:t>14. Podczas lekcji stosuj krótkie przerwy, najlepiej z wykorzystaniem ruchu.</a:t>
            </a:r>
          </a:p>
          <a:p>
            <a:pPr marL="0" indent="0">
              <a:buNone/>
            </a:pPr>
            <a:r>
              <a:rPr lang="pl-PL" sz="1600" dirty="0">
                <a:latin typeface="Roboto" panose="020B0604020202020204" charset="0"/>
                <a:ea typeface="Roboto" panose="020B0604020202020204" charset="0"/>
                <a:cs typeface="Roboto" panose="020B0604020202020204" charset="0"/>
              </a:rPr>
              <a:t>15. W trakcie sprawdzianów i testów poleć uczniowi, aby dwa razy odczytał polecenie i rozpoczynał od najprostszego zadania.</a:t>
            </a:r>
          </a:p>
          <a:p>
            <a:pPr marL="0" indent="0">
              <a:buNone/>
            </a:pPr>
            <a:r>
              <a:rPr lang="pl-PL" sz="1600" dirty="0">
                <a:latin typeface="Roboto" panose="020B0604020202020204" charset="0"/>
                <a:ea typeface="Roboto" panose="020B0604020202020204" charset="0"/>
                <a:cs typeface="Roboto" panose="020B0604020202020204" charset="0"/>
              </a:rPr>
              <a:t>16. Bądź konsekwentny – kieruj się jasnym i przewidywalnym systemem.</a:t>
            </a:r>
          </a:p>
          <a:p>
            <a:pPr marL="0" indent="0">
              <a:buNone/>
            </a:pPr>
            <a:r>
              <a:rPr lang="pl-PL" sz="1600" dirty="0">
                <a:latin typeface="Roboto" panose="020B0604020202020204" charset="0"/>
                <a:ea typeface="Roboto" panose="020B0604020202020204" charset="0"/>
                <a:cs typeface="Roboto" panose="020B0604020202020204" charset="0"/>
              </a:rPr>
              <a:t>17. Doceniaj starania dziecka i chwal je często.</a:t>
            </a:r>
          </a:p>
        </p:txBody>
      </p:sp>
      <p:pic>
        <p:nvPicPr>
          <p:cNvPr id="430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165304"/>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01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20272" y="5085184"/>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2281489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17F88F77-1117-EF88-1192-9CF8463AEC1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46DA5858-04D5-7AD8-6987-A117222C69CD}"/>
              </a:ext>
            </a:extLst>
          </p:cNvPr>
          <p:cNvSpPr>
            <a:spLocks noGrp="1"/>
          </p:cNvSpPr>
          <p:nvPr>
            <p:ph type="ctrTitle"/>
          </p:nvPr>
        </p:nvSpPr>
        <p:spPr>
          <a:solidFill>
            <a:srgbClr val="2D8EC2"/>
          </a:solidFill>
        </p:spPr>
        <p:txBody>
          <a:bodyPr>
            <a:normAutofit/>
          </a:bodyPr>
          <a:lstStyle/>
          <a:p>
            <a:r>
              <a:rPr lang="pl-PL" b="1" dirty="0">
                <a:solidFill>
                  <a:schemeClr val="bg1"/>
                </a:solidFill>
                <a:latin typeface="Roboto" panose="02000000000000000000" pitchFamily="2" charset="0"/>
                <a:ea typeface="Roboto" panose="02000000000000000000" pitchFamily="2" charset="0"/>
                <a:cs typeface="Roboto" panose="02000000000000000000" pitchFamily="2" charset="0"/>
              </a:rPr>
              <a:t>Uczniowie z </a:t>
            </a:r>
            <a:r>
              <a:rPr lang="pl-PL" b="1" dirty="0" err="1">
                <a:solidFill>
                  <a:schemeClr val="bg1"/>
                </a:solidFill>
                <a:latin typeface="Roboto" panose="02000000000000000000" pitchFamily="2" charset="0"/>
                <a:ea typeface="Roboto" panose="02000000000000000000" pitchFamily="2" charset="0"/>
                <a:cs typeface="Roboto" panose="02000000000000000000" pitchFamily="2" charset="0"/>
              </a:rPr>
              <a:t>AuDHD</a:t>
            </a:r>
            <a:endParaRPr lang="pl-PL"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6" name="Podtytuł 5">
            <a:extLst>
              <a:ext uri="{FF2B5EF4-FFF2-40B4-BE49-F238E27FC236}">
                <a16:creationId xmlns:a16="http://schemas.microsoft.com/office/drawing/2014/main" xmlns="" id="{C6A76391-8FA3-17D1-F29D-2B747D44803D}"/>
              </a:ext>
            </a:extLst>
          </p:cNvPr>
          <p:cNvSpPr>
            <a:spLocks noGrp="1"/>
          </p:cNvSpPr>
          <p:nvPr>
            <p:ph type="subTitle" idx="1"/>
          </p:nvPr>
        </p:nvSpPr>
        <p:spPr/>
        <p:txBody>
          <a:bodyPr/>
          <a:lstStyle/>
          <a:p>
            <a:endParaRPr lang="pl-PL" dirty="0"/>
          </a:p>
        </p:txBody>
      </p:sp>
      <p:pic>
        <p:nvPicPr>
          <p:cNvPr id="30722" name="Picture 2">
            <a:extLst>
              <a:ext uri="{FF2B5EF4-FFF2-40B4-BE49-F238E27FC236}">
                <a16:creationId xmlns:a16="http://schemas.microsoft.com/office/drawing/2014/main" xmlns="" id="{877DDF42-65DD-0733-CB24-10C506A8B4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3" name="Picture 3">
            <a:extLst>
              <a:ext uri="{FF2B5EF4-FFF2-40B4-BE49-F238E27FC236}">
                <a16:creationId xmlns:a16="http://schemas.microsoft.com/office/drawing/2014/main" xmlns="" id="{E7AB25FD-CC31-921B-D6B6-41316D53D0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1920" y="4445351"/>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830625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A645F0B7-1F1D-1E14-98B8-A00AEFE4174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A83FAB0D-8E44-6391-E307-69791E98AA19}"/>
              </a:ext>
            </a:extLst>
          </p:cNvPr>
          <p:cNvSpPr>
            <a:spLocks noGrp="1"/>
          </p:cNvSpPr>
          <p:nvPr>
            <p:ph type="title"/>
          </p:nvPr>
        </p:nvSpPr>
        <p:spPr>
          <a:xfrm>
            <a:off x="0" y="188640"/>
            <a:ext cx="9144000" cy="706090"/>
          </a:xfrm>
          <a:solidFill>
            <a:srgbClr val="2D8EC2"/>
          </a:solidFill>
        </p:spPr>
        <p:txBody>
          <a:bodyPr>
            <a:noAutofit/>
          </a:bodyPr>
          <a:lstStyle/>
          <a:p>
            <a:r>
              <a:rPr lang="pl-PL" sz="2400" b="1" dirty="0">
                <a:solidFill>
                  <a:schemeClr val="bg1"/>
                </a:solidFill>
                <a:latin typeface="Roboto" panose="02000000000000000000" pitchFamily="2" charset="0"/>
                <a:ea typeface="Roboto" panose="02000000000000000000" pitchFamily="2" charset="0"/>
                <a:cs typeface="Roboto" panose="02000000000000000000" pitchFamily="2" charset="0"/>
              </a:rPr>
              <a:t>Uczeń z </a:t>
            </a:r>
            <a:r>
              <a:rPr lang="pl-PL" sz="2400" b="1" dirty="0" err="1">
                <a:solidFill>
                  <a:schemeClr val="bg1"/>
                </a:solidFill>
                <a:latin typeface="Roboto" panose="02000000000000000000" pitchFamily="2" charset="0"/>
                <a:ea typeface="Roboto" panose="02000000000000000000" pitchFamily="2" charset="0"/>
                <a:cs typeface="Roboto" panose="02000000000000000000" pitchFamily="2" charset="0"/>
              </a:rPr>
              <a:t>AuDHD</a:t>
            </a:r>
            <a:endParaRPr lang="pl-PL" sz="24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E10412BC-DAB7-C1FD-D16D-66374D2624A8}"/>
              </a:ext>
            </a:extLst>
          </p:cNvPr>
          <p:cNvSpPr>
            <a:spLocks noGrp="1"/>
          </p:cNvSpPr>
          <p:nvPr>
            <p:ph idx="1"/>
          </p:nvPr>
        </p:nvSpPr>
        <p:spPr>
          <a:xfrm>
            <a:off x="15638" y="1070601"/>
            <a:ext cx="9112723" cy="4536504"/>
          </a:xfrm>
        </p:spPr>
        <p:txBody>
          <a:bodyPr>
            <a:normAutofit/>
          </a:bodyPr>
          <a:lstStyle/>
          <a:p>
            <a:pPr marL="0" indent="0" algn="ctr">
              <a:buNone/>
            </a:pPr>
            <a:r>
              <a:rPr lang="pl-PL" sz="2800" b="1" dirty="0" err="1"/>
              <a:t>AuDHD</a:t>
            </a:r>
            <a:r>
              <a:rPr lang="pl-PL" sz="2400" b="1" dirty="0"/>
              <a:t> = współwystępowanie autyzmu (</a:t>
            </a:r>
            <a:r>
              <a:rPr lang="pl-PL" sz="2400" b="1" dirty="0" err="1"/>
              <a:t>ASD</a:t>
            </a:r>
            <a:r>
              <a:rPr lang="pl-PL" sz="2400" b="1" dirty="0"/>
              <a:t>) i ADHD u jednej osoby.</a:t>
            </a:r>
          </a:p>
          <a:p>
            <a:pPr algn="ctr"/>
            <a:endParaRPr lang="pl-PL" sz="2400" b="1" dirty="0"/>
          </a:p>
          <a:p>
            <a:r>
              <a:rPr lang="pl-PL" sz="2400" dirty="0"/>
              <a:t>To </a:t>
            </a:r>
            <a:r>
              <a:rPr lang="pl-PL" sz="2400" b="1" dirty="0"/>
              <a:t>nie jest </a:t>
            </a:r>
            <a:r>
              <a:rPr lang="pl-PL" sz="2400" dirty="0"/>
              <a:t>po prostu „autyzm + ADHD obok siebie”.</a:t>
            </a:r>
          </a:p>
          <a:p>
            <a:r>
              <a:rPr lang="pl-PL" sz="2400" dirty="0"/>
              <a:t>To </a:t>
            </a:r>
            <a:r>
              <a:rPr lang="pl-PL" sz="2400" b="1" dirty="0"/>
              <a:t>jeden złożony profil </a:t>
            </a:r>
            <a:r>
              <a:rPr lang="pl-PL" sz="2400" b="1" dirty="0" err="1"/>
              <a:t>neuroatypowości</a:t>
            </a:r>
            <a:r>
              <a:rPr lang="pl-PL" sz="2400" b="1" dirty="0"/>
              <a:t>, </a:t>
            </a:r>
            <a:r>
              <a:rPr lang="pl-PL" sz="2400" dirty="0"/>
              <a:t>w którym:</a:t>
            </a:r>
          </a:p>
          <a:p>
            <a:pPr marL="0" indent="0">
              <a:buNone/>
            </a:pPr>
            <a:r>
              <a:rPr lang="pl-PL" sz="2400" dirty="0"/>
              <a:t> - część trudności wynika bardziej z autyzmu,</a:t>
            </a:r>
          </a:p>
          <a:p>
            <a:pPr marL="0" indent="0">
              <a:buNone/>
            </a:pPr>
            <a:r>
              <a:rPr lang="pl-PL" sz="2400" dirty="0"/>
              <a:t> - część bardziej z ADHD, a ich połączenie daje </a:t>
            </a:r>
            <a:r>
              <a:rPr lang="pl-PL" sz="2400" b="1" dirty="0"/>
              <a:t>specyficzny obraz funkcjonowania. </a:t>
            </a:r>
          </a:p>
          <a:p>
            <a:pPr marL="0" indent="0">
              <a:buNone/>
            </a:pPr>
            <a:endParaRPr lang="pl-PL" sz="3600" b="1" dirty="0"/>
          </a:p>
          <a:p>
            <a:pPr marL="0" indent="0">
              <a:buNone/>
            </a:pPr>
            <a:endParaRPr lang="pl-PL" sz="1600" b="1" dirty="0">
              <a:latin typeface="Roboto" panose="020B0604020202020204" charset="0"/>
              <a:ea typeface="Roboto" panose="020B0604020202020204" charset="0"/>
              <a:cs typeface="Roboto" panose="020B0604020202020204" charset="0"/>
            </a:endParaRPr>
          </a:p>
          <a:p>
            <a:pPr marL="0" indent="0">
              <a:buNone/>
            </a:pPr>
            <a:endParaRPr lang="pl-PL" sz="1600" b="1" dirty="0">
              <a:latin typeface="Roboto" panose="020B0604020202020204" charset="0"/>
              <a:ea typeface="Roboto" panose="020B0604020202020204" charset="0"/>
              <a:cs typeface="Roboto" panose="020B0604020202020204" charset="0"/>
            </a:endParaRPr>
          </a:p>
        </p:txBody>
      </p:sp>
      <p:pic>
        <p:nvPicPr>
          <p:cNvPr id="44034" name="Picture 2">
            <a:extLst>
              <a:ext uri="{FF2B5EF4-FFF2-40B4-BE49-F238E27FC236}">
                <a16:creationId xmlns:a16="http://schemas.microsoft.com/office/drawing/2014/main" xmlns="" id="{830C2D56-55AB-440A-2137-4661D0C4FC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021288"/>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5" name="Picture 3">
            <a:extLst>
              <a:ext uri="{FF2B5EF4-FFF2-40B4-BE49-F238E27FC236}">
                <a16:creationId xmlns:a16="http://schemas.microsoft.com/office/drawing/2014/main" xmlns="" id="{A376825C-95F9-C36E-EBFF-E0C8A6EC12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7944" y="4797152"/>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904962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030686AC-CB55-FADD-926B-DB96270B2BF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DCC10767-06AF-19AF-5EA9-8F4B970FD903}"/>
              </a:ext>
            </a:extLst>
          </p:cNvPr>
          <p:cNvSpPr>
            <a:spLocks noGrp="1"/>
          </p:cNvSpPr>
          <p:nvPr>
            <p:ph type="title"/>
          </p:nvPr>
        </p:nvSpPr>
        <p:spPr>
          <a:xfrm>
            <a:off x="0" y="188640"/>
            <a:ext cx="9144000" cy="706090"/>
          </a:xfrm>
          <a:solidFill>
            <a:srgbClr val="2D8EC2"/>
          </a:solidFill>
        </p:spPr>
        <p:txBody>
          <a:bodyPr>
            <a:noAutofit/>
          </a:bodyPr>
          <a:lstStyle/>
          <a:p>
            <a:r>
              <a:rPr lang="pl-PL" sz="2400" b="1" dirty="0">
                <a:solidFill>
                  <a:schemeClr val="bg1"/>
                </a:solidFill>
                <a:latin typeface="Roboto" panose="02000000000000000000" pitchFamily="2" charset="0"/>
                <a:ea typeface="Roboto" panose="02000000000000000000" pitchFamily="2" charset="0"/>
                <a:cs typeface="Roboto" panose="02000000000000000000" pitchFamily="2" charset="0"/>
              </a:rPr>
              <a:t>Uczeń z </a:t>
            </a:r>
            <a:r>
              <a:rPr lang="pl-PL" sz="2400" b="1" dirty="0" err="1">
                <a:solidFill>
                  <a:schemeClr val="bg1"/>
                </a:solidFill>
                <a:latin typeface="Roboto" panose="02000000000000000000" pitchFamily="2" charset="0"/>
                <a:ea typeface="Roboto" panose="02000000000000000000" pitchFamily="2" charset="0"/>
                <a:cs typeface="Roboto" panose="02000000000000000000" pitchFamily="2" charset="0"/>
              </a:rPr>
              <a:t>AuDHD</a:t>
            </a:r>
            <a:endParaRPr lang="pl-PL" sz="24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87D58250-7E13-D33C-8B22-76EEB7D84BEC}"/>
              </a:ext>
            </a:extLst>
          </p:cNvPr>
          <p:cNvSpPr>
            <a:spLocks noGrp="1"/>
          </p:cNvSpPr>
          <p:nvPr>
            <p:ph idx="1"/>
          </p:nvPr>
        </p:nvSpPr>
        <p:spPr>
          <a:xfrm>
            <a:off x="148235" y="908720"/>
            <a:ext cx="8964488" cy="4536504"/>
          </a:xfrm>
        </p:spPr>
        <p:txBody>
          <a:bodyPr>
            <a:normAutofit fontScale="85000" lnSpcReduction="10000"/>
          </a:bodyPr>
          <a:lstStyle/>
          <a:p>
            <a:pPr marL="0" indent="0">
              <a:buNone/>
            </a:pPr>
            <a:r>
              <a:rPr lang="pl-PL" b="1" dirty="0"/>
              <a:t>ADHD-dominant – czyli ADHD z spektrum w tle.</a:t>
            </a:r>
          </a:p>
          <a:p>
            <a:pPr marL="0" indent="0">
              <a:buNone/>
            </a:pPr>
            <a:endParaRPr lang="pl-PL" b="1" dirty="0"/>
          </a:p>
          <a:p>
            <a:pPr marL="0" indent="0">
              <a:buNone/>
            </a:pPr>
            <a:r>
              <a:rPr lang="pl-PL" dirty="0"/>
              <a:t>Możliwe cechy:</a:t>
            </a:r>
          </a:p>
          <a:p>
            <a:pPr marL="0" indent="0">
              <a:buNone/>
            </a:pPr>
            <a:endParaRPr lang="pl-PL" dirty="0"/>
          </a:p>
          <a:p>
            <a:r>
              <a:rPr lang="pl-PL" dirty="0"/>
              <a:t>duża nadruchliwość, gadatliwość, impulsywność,</a:t>
            </a:r>
          </a:p>
          <a:p>
            <a:r>
              <a:rPr lang="pl-PL" dirty="0"/>
              <a:t>wyraźne problemy z koncentracją i organizacją,</a:t>
            </a:r>
          </a:p>
          <a:p>
            <a:r>
              <a:rPr lang="pl-PL" dirty="0"/>
              <a:t>do tego: specyficzne zainteresowania, sztywność, trudności z</a:t>
            </a:r>
          </a:p>
          <a:p>
            <a:r>
              <a:rPr lang="pl-PL" dirty="0"/>
              <a:t>elastycznością,</a:t>
            </a:r>
          </a:p>
          <a:p>
            <a:r>
              <a:rPr lang="pl-PL" dirty="0"/>
              <a:t>kłopoty w relacjach, które nie tłumaczą się samym ADHD.</a:t>
            </a:r>
            <a:endParaRPr lang="pl-PL" sz="1600" dirty="0">
              <a:latin typeface="Roboto" panose="020B0604020202020204" charset="0"/>
              <a:ea typeface="Roboto" panose="020B0604020202020204" charset="0"/>
              <a:cs typeface="Roboto" panose="020B0604020202020204" charset="0"/>
            </a:endParaRPr>
          </a:p>
        </p:txBody>
      </p:sp>
      <p:pic>
        <p:nvPicPr>
          <p:cNvPr id="44034" name="Picture 2">
            <a:extLst>
              <a:ext uri="{FF2B5EF4-FFF2-40B4-BE49-F238E27FC236}">
                <a16:creationId xmlns:a16="http://schemas.microsoft.com/office/drawing/2014/main" xmlns="" id="{74A93630-020C-80DA-B7AD-7AE574FA6F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021288"/>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5" name="Picture 3">
            <a:extLst>
              <a:ext uri="{FF2B5EF4-FFF2-40B4-BE49-F238E27FC236}">
                <a16:creationId xmlns:a16="http://schemas.microsoft.com/office/drawing/2014/main" xmlns="" id="{A1506486-472D-DEC1-02C0-71A8668EC4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5896" y="5062450"/>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108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0B46CAB6-872A-40AD-BBBC-AD47ACE80D7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CF9494B7-DC54-3987-5CC8-ACE586269EFA}"/>
              </a:ext>
            </a:extLst>
          </p:cNvPr>
          <p:cNvSpPr>
            <a:spLocks noGrp="1"/>
          </p:cNvSpPr>
          <p:nvPr>
            <p:ph type="ctrTitle"/>
          </p:nvPr>
        </p:nvSpPr>
        <p:spPr>
          <a:xfrm>
            <a:off x="107504" y="332656"/>
            <a:ext cx="8856984" cy="864096"/>
          </a:xfrm>
          <a:solidFill>
            <a:srgbClr val="2D8EC2"/>
          </a:solidFill>
        </p:spPr>
        <p:txBody>
          <a:bodyPr>
            <a:normAutofit/>
          </a:bodyPr>
          <a:lstStyle/>
          <a:p>
            <a:r>
              <a:rPr lang="pl-PL" sz="3200" b="1" dirty="0">
                <a:solidFill>
                  <a:prstClr val="white"/>
                </a:solidFill>
                <a:latin typeface="Roboto" panose="02000000000000000000" pitchFamily="2" charset="0"/>
                <a:ea typeface="Roboto" panose="02000000000000000000" pitchFamily="2" charset="0"/>
                <a:cs typeface="Roboto" panose="02000000000000000000" pitchFamily="2" charset="0"/>
              </a:rPr>
              <a:t>Które zachowania dorosłych eskalują konflikt?</a:t>
            </a:r>
            <a:endParaRPr lang="pl-PL"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4" name="Podtytuł 3">
            <a:extLst>
              <a:ext uri="{FF2B5EF4-FFF2-40B4-BE49-F238E27FC236}">
                <a16:creationId xmlns:a16="http://schemas.microsoft.com/office/drawing/2014/main" xmlns="" id="{5E637E0D-EF49-44D0-26C0-373483CF2685}"/>
              </a:ext>
            </a:extLst>
          </p:cNvPr>
          <p:cNvSpPr>
            <a:spLocks noGrp="1"/>
          </p:cNvSpPr>
          <p:nvPr>
            <p:ph type="subTitle" idx="1"/>
          </p:nvPr>
        </p:nvSpPr>
        <p:spPr>
          <a:xfrm>
            <a:off x="179512" y="1340768"/>
            <a:ext cx="8784976" cy="4176464"/>
          </a:xfrm>
        </p:spPr>
        <p:txBody>
          <a:bodyPr>
            <a:normAutofit fontScale="92500" lnSpcReduction="20000"/>
          </a:bodyPr>
          <a:lstStyle/>
          <a:p>
            <a:pPr lvl="0"/>
            <a:r>
              <a:rPr lang="pl-PL" b="1" dirty="0">
                <a:solidFill>
                  <a:prstClr val="black"/>
                </a:solidFill>
                <a:latin typeface="Roboto" panose="020B0604020202020204" charset="0"/>
                <a:ea typeface="Roboto" panose="020B0604020202020204" charset="0"/>
                <a:cs typeface="Roboto" panose="020B0604020202020204" charset="0"/>
              </a:rPr>
              <a:t>Publiczne zawstydzanie</a:t>
            </a:r>
          </a:p>
          <a:p>
            <a:pPr lvl="0" algn="l"/>
            <a:r>
              <a:rPr lang="pl-PL" sz="2000" dirty="0">
                <a:solidFill>
                  <a:prstClr val="black"/>
                </a:solidFill>
                <a:latin typeface="Roboto" panose="020B0604020202020204" charset="0"/>
                <a:ea typeface="Roboto" panose="020B0604020202020204" charset="0"/>
                <a:cs typeface="Roboto" panose="020B0604020202020204" charset="0"/>
              </a:rPr>
              <a:t>Z perspektywy dorosłego to próba przywrócenia porządku. Z perspektywy dziecka – utrata twarzy.</a:t>
            </a:r>
          </a:p>
          <a:p>
            <a:pPr lvl="0" algn="l"/>
            <a:r>
              <a:rPr lang="pl-PL" sz="2000" dirty="0">
                <a:solidFill>
                  <a:prstClr val="black"/>
                </a:solidFill>
                <a:latin typeface="Roboto" panose="020B0604020202020204" charset="0"/>
                <a:ea typeface="Roboto" panose="020B0604020202020204" charset="0"/>
                <a:cs typeface="Roboto" panose="020B0604020202020204" charset="0"/>
              </a:rPr>
              <a:t>W takiej sytuacji włącza się mechanizm obronny. To już nie jest kwestia zadania. To kwestia przetrwania społecznego.</a:t>
            </a:r>
          </a:p>
          <a:p>
            <a:pPr lvl="0"/>
            <a:r>
              <a:rPr lang="pl-PL" b="1" dirty="0">
                <a:solidFill>
                  <a:prstClr val="black"/>
                </a:solidFill>
                <a:latin typeface="Roboto" panose="020B0604020202020204" charset="0"/>
                <a:ea typeface="Roboto" panose="020B0604020202020204" charset="0"/>
                <a:cs typeface="Roboto" panose="020B0604020202020204" charset="0"/>
              </a:rPr>
              <a:t>Przepychanki słowne</a:t>
            </a:r>
          </a:p>
          <a:p>
            <a:pPr lvl="0" algn="l"/>
            <a:r>
              <a:rPr lang="pl-PL" sz="2000" dirty="0">
                <a:solidFill>
                  <a:prstClr val="black"/>
                </a:solidFill>
                <a:latin typeface="Roboto" panose="020B0604020202020204" charset="0"/>
                <a:ea typeface="Roboto" panose="020B0604020202020204" charset="0"/>
                <a:cs typeface="Roboto" panose="020B0604020202020204" charset="0"/>
              </a:rPr>
              <a:t>Musisz.” - „Nie muszę.” - „Musisz.” - „Nie.”</a:t>
            </a:r>
          </a:p>
          <a:p>
            <a:pPr lvl="0" algn="l"/>
            <a:r>
              <a:rPr lang="pl-PL" sz="2000" dirty="0">
                <a:solidFill>
                  <a:prstClr val="black"/>
                </a:solidFill>
                <a:latin typeface="Roboto" panose="020B0604020202020204" charset="0"/>
                <a:ea typeface="Roboto" panose="020B0604020202020204" charset="0"/>
                <a:cs typeface="Roboto" panose="020B0604020202020204" charset="0"/>
              </a:rPr>
              <a:t>Im dłużej trwa wymiana, tym większe napięcie. Dziecko może czuć, że jeśli „wygra” słownie, odzyska kontrolę. W praktyce tracą obie strony</a:t>
            </a:r>
          </a:p>
          <a:p>
            <a:pPr lvl="0"/>
            <a:r>
              <a:rPr lang="pl-PL" b="1" dirty="0">
                <a:solidFill>
                  <a:prstClr val="black"/>
                </a:solidFill>
                <a:latin typeface="Roboto" panose="020B0604020202020204" charset="0"/>
                <a:ea typeface="Roboto" panose="020B0604020202020204" charset="0"/>
                <a:cs typeface="Roboto" panose="020B0604020202020204" charset="0"/>
              </a:rPr>
              <a:t>Skupianie się wyłącznie na zakazach</a:t>
            </a:r>
          </a:p>
          <a:p>
            <a:pPr lvl="0" algn="l"/>
            <a:r>
              <a:rPr lang="pl-PL" sz="2000" dirty="0">
                <a:solidFill>
                  <a:prstClr val="black"/>
                </a:solidFill>
                <a:latin typeface="Roboto" panose="020B0604020202020204" charset="0"/>
                <a:ea typeface="Roboto" panose="020B0604020202020204" charset="0"/>
                <a:cs typeface="Roboto" panose="020B0604020202020204" charset="0"/>
              </a:rPr>
              <a:t>„Nie krzycz.”, „Nie wstawaj.” „Nie przeszkadzaj.”</a:t>
            </a:r>
          </a:p>
          <a:p>
            <a:pPr lvl="0" algn="l"/>
            <a:r>
              <a:rPr lang="pl-PL" sz="2000" dirty="0">
                <a:solidFill>
                  <a:prstClr val="black"/>
                </a:solidFill>
                <a:latin typeface="Roboto" panose="020B0604020202020204" charset="0"/>
                <a:ea typeface="Roboto" panose="020B0604020202020204" charset="0"/>
                <a:cs typeface="Roboto" panose="020B0604020202020204" charset="0"/>
              </a:rPr>
              <a:t>Dziecko słyszy, czego ma nie robić, ale nie wie, co zrobić zamiast tego. Mózg potrzebuje kierunku działania, nie tylko hamowania.</a:t>
            </a:r>
          </a:p>
          <a:p>
            <a:pPr algn="l"/>
            <a:endParaRPr lang="pl-PL" dirty="0"/>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9839" y="5358902"/>
            <a:ext cx="1368226" cy="821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975499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EBA74212-7429-CE8F-F345-25B1988F302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91E533D0-A2BF-8B33-AD76-7230B4DA0924}"/>
              </a:ext>
            </a:extLst>
          </p:cNvPr>
          <p:cNvSpPr>
            <a:spLocks noGrp="1"/>
          </p:cNvSpPr>
          <p:nvPr>
            <p:ph type="title"/>
          </p:nvPr>
        </p:nvSpPr>
        <p:spPr>
          <a:xfrm>
            <a:off x="0" y="188640"/>
            <a:ext cx="9144000" cy="706090"/>
          </a:xfrm>
          <a:solidFill>
            <a:srgbClr val="2D8EC2"/>
          </a:solidFill>
        </p:spPr>
        <p:txBody>
          <a:bodyPr>
            <a:noAutofit/>
          </a:bodyPr>
          <a:lstStyle/>
          <a:p>
            <a:r>
              <a:rPr lang="pl-PL" sz="2400" b="1" dirty="0">
                <a:solidFill>
                  <a:schemeClr val="bg1"/>
                </a:solidFill>
                <a:latin typeface="Roboto" panose="02000000000000000000" pitchFamily="2" charset="0"/>
                <a:ea typeface="Roboto" panose="02000000000000000000" pitchFamily="2" charset="0"/>
                <a:cs typeface="Roboto" panose="02000000000000000000" pitchFamily="2" charset="0"/>
              </a:rPr>
              <a:t>Uczeń z </a:t>
            </a:r>
            <a:r>
              <a:rPr lang="pl-PL" sz="2400" b="1" dirty="0" err="1">
                <a:solidFill>
                  <a:schemeClr val="bg1"/>
                </a:solidFill>
                <a:latin typeface="Roboto" panose="02000000000000000000" pitchFamily="2" charset="0"/>
                <a:ea typeface="Roboto" panose="02000000000000000000" pitchFamily="2" charset="0"/>
                <a:cs typeface="Roboto" panose="02000000000000000000" pitchFamily="2" charset="0"/>
              </a:rPr>
              <a:t>AuDHD</a:t>
            </a:r>
            <a:endParaRPr lang="pl-PL" sz="24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948E7614-CAE3-3803-E05E-BB249B8DCE39}"/>
              </a:ext>
            </a:extLst>
          </p:cNvPr>
          <p:cNvSpPr>
            <a:spLocks noGrp="1"/>
          </p:cNvSpPr>
          <p:nvPr>
            <p:ph idx="1"/>
          </p:nvPr>
        </p:nvSpPr>
        <p:spPr>
          <a:xfrm>
            <a:off x="148235" y="908720"/>
            <a:ext cx="8964488" cy="4536504"/>
          </a:xfrm>
        </p:spPr>
        <p:txBody>
          <a:bodyPr>
            <a:normAutofit fontScale="92500" lnSpcReduction="10000"/>
          </a:bodyPr>
          <a:lstStyle/>
          <a:p>
            <a:pPr marL="0" indent="0">
              <a:buNone/>
            </a:pPr>
            <a:r>
              <a:rPr lang="pl-PL" b="1" dirty="0" err="1"/>
              <a:t>ASD</a:t>
            </a:r>
            <a:r>
              <a:rPr lang="pl-PL" b="1" dirty="0"/>
              <a:t>-dominant – spektrum autyzmu z ADHD w tle.</a:t>
            </a:r>
          </a:p>
          <a:p>
            <a:pPr marL="0" indent="0">
              <a:buNone/>
            </a:pPr>
            <a:endParaRPr lang="pl-PL" b="1" dirty="0"/>
          </a:p>
          <a:p>
            <a:pPr marL="0" indent="0">
              <a:buNone/>
            </a:pPr>
            <a:r>
              <a:rPr lang="pl-PL" dirty="0"/>
              <a:t>Możliwe cechy:</a:t>
            </a:r>
          </a:p>
          <a:p>
            <a:pPr marL="0" indent="0">
              <a:buNone/>
            </a:pPr>
            <a:endParaRPr lang="pl-PL" dirty="0"/>
          </a:p>
          <a:p>
            <a:r>
              <a:rPr lang="pl-PL" dirty="0"/>
              <a:t>silne trudności społeczne i komunikacyjne,</a:t>
            </a:r>
          </a:p>
          <a:p>
            <a:r>
              <a:rPr lang="pl-PL" dirty="0"/>
              <a:t>wyraźne różnice sensoryczne, potrzeba rutyny,</a:t>
            </a:r>
          </a:p>
          <a:p>
            <a:r>
              <a:rPr lang="pl-PL" dirty="0"/>
              <a:t>a jednocześnie: rozkojarzenie, problem z dokończeniem zadań,</a:t>
            </a:r>
          </a:p>
          <a:p>
            <a:r>
              <a:rPr lang="pl-PL" dirty="0"/>
              <a:t>impulsywne decyzje.</a:t>
            </a:r>
          </a:p>
          <a:p>
            <a:endParaRPr lang="pl-PL" sz="1600" dirty="0">
              <a:latin typeface="Roboto" panose="020B0604020202020204" charset="0"/>
              <a:ea typeface="Roboto" panose="020B0604020202020204" charset="0"/>
              <a:cs typeface="Roboto" panose="020B0604020202020204" charset="0"/>
            </a:endParaRPr>
          </a:p>
        </p:txBody>
      </p:sp>
      <p:pic>
        <p:nvPicPr>
          <p:cNvPr id="44034" name="Picture 2">
            <a:extLst>
              <a:ext uri="{FF2B5EF4-FFF2-40B4-BE49-F238E27FC236}">
                <a16:creationId xmlns:a16="http://schemas.microsoft.com/office/drawing/2014/main" xmlns="" id="{6FC12B49-61CE-D756-18C1-459C39FC1C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021288"/>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5" name="Picture 3">
            <a:extLst>
              <a:ext uri="{FF2B5EF4-FFF2-40B4-BE49-F238E27FC236}">
                <a16:creationId xmlns:a16="http://schemas.microsoft.com/office/drawing/2014/main" xmlns="" id="{1D94534E-54AD-A067-FBF6-F95BAD66FD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936" y="5070376"/>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479235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4DADFC24-A9D5-5EDD-169B-DB9127016C6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1A7A6689-18F4-27D0-43A3-BFC4E0E632EE}"/>
              </a:ext>
            </a:extLst>
          </p:cNvPr>
          <p:cNvSpPr>
            <a:spLocks noGrp="1"/>
          </p:cNvSpPr>
          <p:nvPr>
            <p:ph type="title"/>
          </p:nvPr>
        </p:nvSpPr>
        <p:spPr>
          <a:xfrm>
            <a:off x="0" y="188640"/>
            <a:ext cx="9144000" cy="706090"/>
          </a:xfrm>
          <a:solidFill>
            <a:srgbClr val="2D8EC2"/>
          </a:solidFill>
        </p:spPr>
        <p:txBody>
          <a:bodyPr>
            <a:noAutofit/>
          </a:bodyPr>
          <a:lstStyle/>
          <a:p>
            <a:r>
              <a:rPr lang="pl-PL" sz="2400" b="1" dirty="0">
                <a:solidFill>
                  <a:schemeClr val="bg1"/>
                </a:solidFill>
                <a:latin typeface="Roboto" panose="02000000000000000000" pitchFamily="2" charset="0"/>
                <a:ea typeface="Roboto" panose="02000000000000000000" pitchFamily="2" charset="0"/>
                <a:cs typeface="Roboto" panose="02000000000000000000" pitchFamily="2" charset="0"/>
              </a:rPr>
              <a:t>Uczeń z </a:t>
            </a:r>
            <a:r>
              <a:rPr lang="pl-PL" sz="2400" b="1" dirty="0" err="1">
                <a:solidFill>
                  <a:schemeClr val="bg1"/>
                </a:solidFill>
                <a:latin typeface="Roboto" panose="02000000000000000000" pitchFamily="2" charset="0"/>
                <a:ea typeface="Roboto" panose="02000000000000000000" pitchFamily="2" charset="0"/>
                <a:cs typeface="Roboto" panose="02000000000000000000" pitchFamily="2" charset="0"/>
              </a:rPr>
              <a:t>AuADHD</a:t>
            </a:r>
            <a:endParaRPr lang="pl-PL" sz="24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0CA66F33-8207-54A9-B860-EDB4EEAD9EFC}"/>
              </a:ext>
            </a:extLst>
          </p:cNvPr>
          <p:cNvSpPr>
            <a:spLocks noGrp="1"/>
          </p:cNvSpPr>
          <p:nvPr>
            <p:ph idx="1"/>
          </p:nvPr>
        </p:nvSpPr>
        <p:spPr>
          <a:xfrm>
            <a:off x="148235" y="908720"/>
            <a:ext cx="8964488" cy="4536504"/>
          </a:xfrm>
        </p:spPr>
        <p:txBody>
          <a:bodyPr>
            <a:normAutofit fontScale="85000" lnSpcReduction="10000"/>
          </a:bodyPr>
          <a:lstStyle/>
          <a:p>
            <a:pPr marL="0" indent="0">
              <a:buNone/>
            </a:pPr>
            <a:r>
              <a:rPr lang="pl-PL" b="1" dirty="0"/>
              <a:t>Pełne współwystępowanie – ADHD i </a:t>
            </a:r>
            <a:r>
              <a:rPr lang="pl-PL" b="1" dirty="0" err="1"/>
              <a:t>ASD</a:t>
            </a:r>
            <a:r>
              <a:rPr lang="pl-PL" b="1" dirty="0"/>
              <a:t> po równo (raz widać bardziej jedno zaburzenie w innych sytuacjach bardziej drugie)</a:t>
            </a:r>
          </a:p>
          <a:p>
            <a:pPr marL="0" indent="0">
              <a:buNone/>
            </a:pPr>
            <a:r>
              <a:rPr lang="pl-PL" dirty="0"/>
              <a:t>Możliwe cechy:</a:t>
            </a:r>
          </a:p>
          <a:p>
            <a:pPr marL="0" indent="0">
              <a:buNone/>
            </a:pPr>
            <a:endParaRPr lang="pl-PL" dirty="0"/>
          </a:p>
          <a:p>
            <a:r>
              <a:rPr lang="pl-PL" dirty="0"/>
              <a:t>duża zmienność funkcjonowania (dzień do dnia, okres do okresu),</a:t>
            </a:r>
          </a:p>
          <a:p>
            <a:r>
              <a:rPr lang="pl-PL" dirty="0"/>
              <a:t>naprzemiennie: </a:t>
            </a:r>
            <a:r>
              <a:rPr lang="pl-PL" dirty="0" err="1"/>
              <a:t>hiperaktywność</a:t>
            </a:r>
            <a:r>
              <a:rPr lang="pl-PL" dirty="0"/>
              <a:t> / totalne „wyłączenie”,</a:t>
            </a:r>
          </a:p>
          <a:p>
            <a:r>
              <a:rPr lang="pl-PL" dirty="0"/>
              <a:t>silne reakcje emocjonalne, </a:t>
            </a:r>
            <a:r>
              <a:rPr lang="pl-PL" dirty="0" err="1"/>
              <a:t>meltdowny</a:t>
            </a:r>
            <a:r>
              <a:rPr lang="pl-PL" dirty="0"/>
              <a:t>, </a:t>
            </a:r>
            <a:r>
              <a:rPr lang="pl-PL" dirty="0" err="1"/>
              <a:t>shutdowny</a:t>
            </a:r>
            <a:r>
              <a:rPr lang="pl-PL" dirty="0"/>
              <a:t>,</a:t>
            </a:r>
          </a:p>
          <a:p>
            <a:r>
              <a:rPr lang="pl-PL" dirty="0"/>
              <a:t>mocna wrażliwość sensoryczna, szybkie przeciążenie.</a:t>
            </a:r>
            <a:endParaRPr lang="pl-PL" sz="1600" dirty="0">
              <a:latin typeface="Roboto" panose="020B0604020202020204" charset="0"/>
              <a:ea typeface="Roboto" panose="020B0604020202020204" charset="0"/>
              <a:cs typeface="Roboto" panose="020B0604020202020204" charset="0"/>
            </a:endParaRPr>
          </a:p>
        </p:txBody>
      </p:sp>
      <p:pic>
        <p:nvPicPr>
          <p:cNvPr id="440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021288"/>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9837" y="5075465"/>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695859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4DADFC24-A9D5-5EDD-169B-DB9127016C6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1A7A6689-18F4-27D0-43A3-BFC4E0E632EE}"/>
              </a:ext>
            </a:extLst>
          </p:cNvPr>
          <p:cNvSpPr>
            <a:spLocks noGrp="1"/>
          </p:cNvSpPr>
          <p:nvPr>
            <p:ph type="title"/>
          </p:nvPr>
        </p:nvSpPr>
        <p:spPr>
          <a:xfrm>
            <a:off x="0" y="188640"/>
            <a:ext cx="9144000" cy="706090"/>
          </a:xfrm>
          <a:solidFill>
            <a:srgbClr val="2D8EC2"/>
          </a:solidFill>
        </p:spPr>
        <p:txBody>
          <a:bodyPr>
            <a:noAutofit/>
          </a:bodyPr>
          <a:lstStyle/>
          <a:p>
            <a:r>
              <a:rPr lang="pl-PL" sz="2400" b="1" dirty="0">
                <a:solidFill>
                  <a:schemeClr val="bg1"/>
                </a:solidFill>
                <a:latin typeface="Roboto" panose="02000000000000000000" pitchFamily="2" charset="0"/>
                <a:ea typeface="Roboto" panose="02000000000000000000" pitchFamily="2" charset="0"/>
                <a:cs typeface="Roboto" panose="02000000000000000000" pitchFamily="2" charset="0"/>
              </a:rPr>
              <a:t>Uczeń z </a:t>
            </a:r>
            <a:r>
              <a:rPr lang="pl-PL" sz="2400" b="1" dirty="0" err="1">
                <a:solidFill>
                  <a:schemeClr val="bg1"/>
                </a:solidFill>
                <a:latin typeface="Roboto" panose="02000000000000000000" pitchFamily="2" charset="0"/>
                <a:ea typeface="Roboto" panose="02000000000000000000" pitchFamily="2" charset="0"/>
                <a:cs typeface="Roboto" panose="02000000000000000000" pitchFamily="2" charset="0"/>
              </a:rPr>
              <a:t>AuDHD</a:t>
            </a:r>
            <a:endParaRPr lang="pl-PL" sz="24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0CA66F33-8207-54A9-B860-EDB4EEAD9EFC}"/>
              </a:ext>
            </a:extLst>
          </p:cNvPr>
          <p:cNvSpPr>
            <a:spLocks noGrp="1"/>
          </p:cNvSpPr>
          <p:nvPr>
            <p:ph idx="1"/>
          </p:nvPr>
        </p:nvSpPr>
        <p:spPr>
          <a:xfrm>
            <a:off x="148235" y="908720"/>
            <a:ext cx="8964488" cy="4536504"/>
          </a:xfrm>
        </p:spPr>
        <p:txBody>
          <a:bodyPr>
            <a:normAutofit/>
          </a:bodyPr>
          <a:lstStyle/>
          <a:p>
            <a:pPr marL="0" indent="0" algn="ctr">
              <a:buNone/>
            </a:pPr>
            <a:r>
              <a:rPr lang="pl-PL" sz="2800" b="1" dirty="0">
                <a:latin typeface="Roboto Condensed" panose="02000000000000000000" pitchFamily="2" charset="0"/>
                <a:ea typeface="Roboto Condensed" panose="02000000000000000000" pitchFamily="2" charset="0"/>
                <a:cs typeface="Roboto Condensed" panose="02000000000000000000" pitchFamily="2" charset="0"/>
              </a:rPr>
              <a:t>Jak wspierać ucznia? </a:t>
            </a:r>
          </a:p>
          <a:p>
            <a:pPr marL="0" indent="0">
              <a:buNone/>
            </a:pPr>
            <a:r>
              <a:rPr lang="pl-PL" sz="2000" u="sng" dirty="0"/>
              <a:t>1. Funkcje </a:t>
            </a:r>
            <a:r>
              <a:rPr lang="pl-PL" sz="2000" u="sng" dirty="0" err="1"/>
              <a:t>uwagowe</a:t>
            </a:r>
            <a:r>
              <a:rPr lang="pl-PL" sz="2000" u="sng" dirty="0"/>
              <a:t>: </a:t>
            </a:r>
          </a:p>
          <a:p>
            <a:pPr marL="0" indent="0">
              <a:buNone/>
            </a:pPr>
            <a:r>
              <a:rPr lang="pl-PL" sz="2000" dirty="0"/>
              <a:t>widzimy: rozpraszanie się, trudności z rozpoczęciem/zakończeniem zadania, </a:t>
            </a:r>
            <a:r>
              <a:rPr lang="pl-PL" sz="2000" dirty="0" err="1"/>
              <a:t>hiperfokus</a:t>
            </a:r>
            <a:r>
              <a:rPr lang="pl-PL" sz="2000" dirty="0"/>
              <a:t> na „swoich” tematach.</a:t>
            </a:r>
          </a:p>
          <a:p>
            <a:pPr marL="0" indent="0">
              <a:buNone/>
            </a:pPr>
            <a:endParaRPr lang="pl-PL" sz="2000" dirty="0"/>
          </a:p>
          <a:p>
            <a:pPr marL="0" indent="0">
              <a:buNone/>
            </a:pPr>
            <a:r>
              <a:rPr lang="pl-PL" sz="2000" dirty="0"/>
              <a:t>Co warto robić: </a:t>
            </a:r>
          </a:p>
          <a:p>
            <a:r>
              <a:rPr lang="pl-PL" sz="2000" dirty="0"/>
              <a:t>dzielić zadania na małe kroki,</a:t>
            </a:r>
          </a:p>
          <a:p>
            <a:r>
              <a:rPr lang="pl-PL" sz="2000" dirty="0"/>
              <a:t>używać </a:t>
            </a:r>
            <a:r>
              <a:rPr lang="pl-PL" sz="2000" dirty="0" err="1"/>
              <a:t>timerów</a:t>
            </a:r>
            <a:r>
              <a:rPr lang="pl-PL" sz="2000" dirty="0"/>
              <a:t>, </a:t>
            </a:r>
            <a:r>
              <a:rPr lang="pl-PL" sz="2000" dirty="0" err="1"/>
              <a:t>checklist</a:t>
            </a:r>
            <a:r>
              <a:rPr lang="pl-PL" sz="2000" dirty="0"/>
              <a:t>, planów wizualnych,</a:t>
            </a:r>
          </a:p>
          <a:p>
            <a:r>
              <a:rPr lang="pl-PL" sz="2000" dirty="0"/>
              <a:t>akceptować zmienny poziom uwagi w ciągu dnia.</a:t>
            </a:r>
            <a:endParaRPr lang="pl-PL" sz="1100" dirty="0">
              <a:latin typeface="Roboto" panose="020B0604020202020204" charset="0"/>
              <a:ea typeface="Roboto" panose="020B0604020202020204" charset="0"/>
              <a:cs typeface="Roboto" panose="020B0604020202020204" charset="0"/>
            </a:endParaRPr>
          </a:p>
        </p:txBody>
      </p:sp>
      <p:pic>
        <p:nvPicPr>
          <p:cNvPr id="440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021288"/>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7944" y="4797152"/>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124436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4DADFC24-A9D5-5EDD-169B-DB9127016C6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1A7A6689-18F4-27D0-43A3-BFC4E0E632EE}"/>
              </a:ext>
            </a:extLst>
          </p:cNvPr>
          <p:cNvSpPr>
            <a:spLocks noGrp="1"/>
          </p:cNvSpPr>
          <p:nvPr>
            <p:ph type="title"/>
          </p:nvPr>
        </p:nvSpPr>
        <p:spPr>
          <a:xfrm>
            <a:off x="0" y="188640"/>
            <a:ext cx="9144000" cy="706090"/>
          </a:xfrm>
          <a:solidFill>
            <a:srgbClr val="2D8EC2"/>
          </a:solidFill>
        </p:spPr>
        <p:txBody>
          <a:bodyPr>
            <a:noAutofit/>
          </a:bodyPr>
          <a:lstStyle/>
          <a:p>
            <a:r>
              <a:rPr lang="pl-PL" sz="2400" b="1" dirty="0">
                <a:solidFill>
                  <a:schemeClr val="bg1"/>
                </a:solidFill>
                <a:latin typeface="Roboto" panose="02000000000000000000" pitchFamily="2" charset="0"/>
                <a:ea typeface="Roboto" panose="02000000000000000000" pitchFamily="2" charset="0"/>
                <a:cs typeface="Roboto" panose="02000000000000000000" pitchFamily="2" charset="0"/>
              </a:rPr>
              <a:t>Uczeń z </a:t>
            </a:r>
            <a:r>
              <a:rPr lang="pl-PL" sz="2400" b="1" dirty="0" err="1">
                <a:solidFill>
                  <a:schemeClr val="bg1"/>
                </a:solidFill>
                <a:latin typeface="Roboto" panose="02000000000000000000" pitchFamily="2" charset="0"/>
                <a:ea typeface="Roboto" panose="02000000000000000000" pitchFamily="2" charset="0"/>
                <a:cs typeface="Roboto" panose="02000000000000000000" pitchFamily="2" charset="0"/>
              </a:rPr>
              <a:t>AuDHD</a:t>
            </a:r>
            <a:endParaRPr lang="pl-PL" sz="24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0CA66F33-8207-54A9-B860-EDB4EEAD9EFC}"/>
              </a:ext>
            </a:extLst>
          </p:cNvPr>
          <p:cNvSpPr>
            <a:spLocks noGrp="1"/>
          </p:cNvSpPr>
          <p:nvPr>
            <p:ph idx="1"/>
          </p:nvPr>
        </p:nvSpPr>
        <p:spPr>
          <a:xfrm>
            <a:off x="148235" y="908720"/>
            <a:ext cx="8964488" cy="4536504"/>
          </a:xfrm>
        </p:spPr>
        <p:txBody>
          <a:bodyPr>
            <a:normAutofit fontScale="85000" lnSpcReduction="20000"/>
          </a:bodyPr>
          <a:lstStyle/>
          <a:p>
            <a:pPr marL="0" indent="0">
              <a:buNone/>
            </a:pPr>
            <a:r>
              <a:rPr lang="pl-PL" u="sng" dirty="0"/>
              <a:t>2. Impulsywność:</a:t>
            </a:r>
          </a:p>
          <a:p>
            <a:pPr marL="0" indent="0">
              <a:buNone/>
            </a:pPr>
            <a:r>
              <a:rPr lang="pl-PL" dirty="0"/>
              <a:t>Może dotyczyć: mówienia, zanim się pomyśli, działania „zanim się sprawdzi konsekwencje”, trudności z czekaniem.</a:t>
            </a:r>
          </a:p>
          <a:p>
            <a:pPr marL="0" indent="0">
              <a:buNone/>
            </a:pPr>
            <a:endParaRPr lang="pl-PL" dirty="0"/>
          </a:p>
          <a:p>
            <a:pPr marL="0" indent="0">
              <a:buNone/>
            </a:pPr>
            <a:r>
              <a:rPr lang="pl-PL" dirty="0"/>
              <a:t>Co warto robić:</a:t>
            </a:r>
          </a:p>
          <a:p>
            <a:r>
              <a:rPr lang="pl-PL" dirty="0"/>
              <a:t>projektować środowisko tak, aby minimalizować „pokusy impulsu”,</a:t>
            </a:r>
          </a:p>
          <a:p>
            <a:r>
              <a:rPr lang="pl-PL" dirty="0"/>
              <a:t>uczyć prostych strategii pauzy (słownej, oddechowej, ruchowej),</a:t>
            </a:r>
          </a:p>
          <a:p>
            <a:r>
              <a:rPr lang="pl-PL" dirty="0"/>
              <a:t>ćwiczyć alternatywne reakcje na konkretne sytuacje („scenariusze”).</a:t>
            </a:r>
            <a:endParaRPr lang="pl-PL" sz="1600" dirty="0">
              <a:latin typeface="Roboto" panose="020B0604020202020204" charset="0"/>
              <a:ea typeface="Roboto" panose="020B0604020202020204" charset="0"/>
              <a:cs typeface="Roboto" panose="020B0604020202020204" charset="0"/>
            </a:endParaRPr>
          </a:p>
        </p:txBody>
      </p:sp>
      <p:pic>
        <p:nvPicPr>
          <p:cNvPr id="440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021288"/>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7944" y="4797152"/>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0685624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4DADFC24-A9D5-5EDD-169B-DB9127016C6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1A7A6689-18F4-27D0-43A3-BFC4E0E632EE}"/>
              </a:ext>
            </a:extLst>
          </p:cNvPr>
          <p:cNvSpPr>
            <a:spLocks noGrp="1"/>
          </p:cNvSpPr>
          <p:nvPr>
            <p:ph type="title"/>
          </p:nvPr>
        </p:nvSpPr>
        <p:spPr>
          <a:xfrm>
            <a:off x="0" y="188640"/>
            <a:ext cx="9144000" cy="706090"/>
          </a:xfrm>
          <a:solidFill>
            <a:srgbClr val="2D8EC2"/>
          </a:solidFill>
        </p:spPr>
        <p:txBody>
          <a:bodyPr>
            <a:noAutofit/>
          </a:bodyPr>
          <a:lstStyle/>
          <a:p>
            <a:r>
              <a:rPr lang="pl-PL" sz="2400" b="1" dirty="0">
                <a:solidFill>
                  <a:schemeClr val="bg1"/>
                </a:solidFill>
                <a:latin typeface="Roboto" panose="02000000000000000000" pitchFamily="2" charset="0"/>
                <a:ea typeface="Roboto" panose="02000000000000000000" pitchFamily="2" charset="0"/>
                <a:cs typeface="Roboto" panose="02000000000000000000" pitchFamily="2" charset="0"/>
              </a:rPr>
              <a:t>Uczeń z </a:t>
            </a:r>
            <a:r>
              <a:rPr lang="pl-PL" sz="2400" b="1" dirty="0" err="1">
                <a:solidFill>
                  <a:schemeClr val="bg1"/>
                </a:solidFill>
                <a:latin typeface="Roboto" panose="02000000000000000000" pitchFamily="2" charset="0"/>
                <a:ea typeface="Roboto" panose="02000000000000000000" pitchFamily="2" charset="0"/>
                <a:cs typeface="Roboto" panose="02000000000000000000" pitchFamily="2" charset="0"/>
              </a:rPr>
              <a:t>AuDHD</a:t>
            </a:r>
            <a:endParaRPr lang="pl-PL" sz="24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0CA66F33-8207-54A9-B860-EDB4EEAD9EFC}"/>
              </a:ext>
            </a:extLst>
          </p:cNvPr>
          <p:cNvSpPr>
            <a:spLocks noGrp="1"/>
          </p:cNvSpPr>
          <p:nvPr>
            <p:ph idx="1"/>
          </p:nvPr>
        </p:nvSpPr>
        <p:spPr>
          <a:xfrm>
            <a:off x="148235" y="908720"/>
            <a:ext cx="8964488" cy="4536504"/>
          </a:xfrm>
        </p:spPr>
        <p:txBody>
          <a:bodyPr>
            <a:normAutofit fontScale="92500" lnSpcReduction="10000"/>
          </a:bodyPr>
          <a:lstStyle/>
          <a:p>
            <a:pPr marL="0" indent="0">
              <a:buNone/>
            </a:pPr>
            <a:r>
              <a:rPr lang="pl-PL" u="sng" dirty="0"/>
              <a:t>3. Poziom energii</a:t>
            </a:r>
          </a:p>
          <a:p>
            <a:pPr marL="0" indent="0">
              <a:buNone/>
            </a:pPr>
            <a:r>
              <a:rPr lang="pl-PL" dirty="0"/>
              <a:t>Częsty obraz: skrajności: turbo–energia vs. totalny brak siły, szybkie przeciążenie zadaniami, hałasem, zmianami, problemy ze snem.</a:t>
            </a:r>
          </a:p>
          <a:p>
            <a:pPr marL="0" indent="0">
              <a:buNone/>
            </a:pPr>
            <a:r>
              <a:rPr lang="pl-PL" dirty="0"/>
              <a:t>Co warto:</a:t>
            </a:r>
          </a:p>
          <a:p>
            <a:r>
              <a:rPr lang="pl-PL" dirty="0"/>
              <a:t>planować dzień z uwzględnieniem realnego poziomu energii,</a:t>
            </a:r>
          </a:p>
          <a:p>
            <a:r>
              <a:rPr lang="pl-PL" dirty="0"/>
              <a:t>wprowadzać zaplanowane przerwy regeneracyjne,</a:t>
            </a:r>
          </a:p>
          <a:p>
            <a:r>
              <a:rPr lang="pl-PL" dirty="0"/>
              <a:t>zmniejszać liczbę „obowiązków na jeden dzień”.</a:t>
            </a:r>
          </a:p>
        </p:txBody>
      </p:sp>
      <p:pic>
        <p:nvPicPr>
          <p:cNvPr id="440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021288"/>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7904" y="5070376"/>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778050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CFF7F928-7798-7302-EC37-32B00466CEA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D617D540-10E8-47AA-807D-5E9925D94208}"/>
              </a:ext>
            </a:extLst>
          </p:cNvPr>
          <p:cNvSpPr>
            <a:spLocks noGrp="1"/>
          </p:cNvSpPr>
          <p:nvPr>
            <p:ph type="title"/>
          </p:nvPr>
        </p:nvSpPr>
        <p:spPr>
          <a:xfrm>
            <a:off x="0" y="188640"/>
            <a:ext cx="9144000" cy="706090"/>
          </a:xfrm>
          <a:solidFill>
            <a:srgbClr val="2D8EC2"/>
          </a:solidFill>
        </p:spPr>
        <p:txBody>
          <a:bodyPr>
            <a:noAutofit/>
          </a:bodyPr>
          <a:lstStyle/>
          <a:p>
            <a:r>
              <a:rPr lang="pl-PL" sz="2400" b="1" dirty="0">
                <a:solidFill>
                  <a:schemeClr val="bg1"/>
                </a:solidFill>
                <a:latin typeface="Roboto" panose="02000000000000000000" pitchFamily="2" charset="0"/>
                <a:ea typeface="Roboto" panose="02000000000000000000" pitchFamily="2" charset="0"/>
                <a:cs typeface="Roboto" panose="02000000000000000000" pitchFamily="2" charset="0"/>
              </a:rPr>
              <a:t>Jak rozmawiać z rodzicem ?</a:t>
            </a:r>
          </a:p>
        </p:txBody>
      </p:sp>
      <p:sp>
        <p:nvSpPr>
          <p:cNvPr id="3" name="Symbol zastępczy zawartości 2">
            <a:extLst>
              <a:ext uri="{FF2B5EF4-FFF2-40B4-BE49-F238E27FC236}">
                <a16:creationId xmlns:a16="http://schemas.microsoft.com/office/drawing/2014/main" xmlns="" id="{E904689A-2B71-6DE7-6BD7-4A0189A0C2F5}"/>
              </a:ext>
            </a:extLst>
          </p:cNvPr>
          <p:cNvSpPr>
            <a:spLocks noGrp="1"/>
          </p:cNvSpPr>
          <p:nvPr>
            <p:ph idx="1"/>
          </p:nvPr>
        </p:nvSpPr>
        <p:spPr>
          <a:xfrm>
            <a:off x="148235" y="908720"/>
            <a:ext cx="8964488" cy="4536504"/>
          </a:xfrm>
        </p:spPr>
        <p:txBody>
          <a:bodyPr>
            <a:normAutofit fontScale="70000" lnSpcReduction="20000"/>
          </a:bodyPr>
          <a:lstStyle/>
          <a:p>
            <a:pPr marL="0" indent="0">
              <a:buNone/>
            </a:pPr>
            <a:r>
              <a:rPr lang="pl-PL" b="1" i="1" dirty="0"/>
              <a:t>Dlaczego rodzice bywają „trudni”?</a:t>
            </a:r>
          </a:p>
          <a:p>
            <a:pPr marL="0" indent="0">
              <a:buNone/>
            </a:pPr>
            <a:endParaRPr lang="pl-PL" dirty="0"/>
          </a:p>
          <a:p>
            <a:pPr marL="0" indent="0">
              <a:buNone/>
            </a:pPr>
            <a:r>
              <a:rPr lang="pl-PL" dirty="0"/>
              <a:t>Bo chodzi o dziecko: tam, gdzie są emocje, łatwo o napięcie. Rodzic często reaguje lękiem, złością lub obroną. Jedni atakują („to szkoła winna”), inni uciekają od rozmowy.</a:t>
            </a:r>
          </a:p>
          <a:p>
            <a:pPr marL="0" indent="0">
              <a:buNone/>
            </a:pPr>
            <a:r>
              <a:rPr lang="pl-PL" dirty="0"/>
              <a:t>Czasami rozmowa o problemach dziecka uderza w ich poczucie kompetencji rodzicielskich: „jestem dobrym rodzicem”.</a:t>
            </a:r>
          </a:p>
          <a:p>
            <a:pPr marL="0" indent="0">
              <a:buNone/>
            </a:pPr>
            <a:endParaRPr lang="pl-PL" dirty="0"/>
          </a:p>
          <a:p>
            <a:pPr marL="0" indent="0">
              <a:buNone/>
            </a:pPr>
            <a:r>
              <a:rPr lang="pl-PL" dirty="0"/>
              <a:t>Każdy z nas w czasie rozmowy może przyjąć różne warianty zachowania: </a:t>
            </a:r>
          </a:p>
          <a:p>
            <a:r>
              <a:rPr lang="pl-PL" dirty="0"/>
              <a:t>Rodzic krytyczny (atak, kontrola)</a:t>
            </a:r>
          </a:p>
          <a:p>
            <a:r>
              <a:rPr lang="pl-PL" dirty="0"/>
              <a:t>Dziecko (emocje, bunt lub uległość)</a:t>
            </a:r>
          </a:p>
          <a:p>
            <a:r>
              <a:rPr lang="pl-PL" dirty="0"/>
              <a:t>Dorosły (spokój, fakty, rozwiązania).</a:t>
            </a:r>
          </a:p>
          <a:p>
            <a:pPr marL="0" indent="0">
              <a:buNone/>
            </a:pPr>
            <a:endParaRPr lang="pl-PL" dirty="0"/>
          </a:p>
        </p:txBody>
      </p:sp>
      <p:pic>
        <p:nvPicPr>
          <p:cNvPr id="44034" name="Picture 2">
            <a:extLst>
              <a:ext uri="{FF2B5EF4-FFF2-40B4-BE49-F238E27FC236}">
                <a16:creationId xmlns:a16="http://schemas.microsoft.com/office/drawing/2014/main" xmlns="" id="{D8D4D23C-8A4B-59EB-B5D8-8FC4CA20C3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021288"/>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5" name="Picture 3">
            <a:extLst>
              <a:ext uri="{FF2B5EF4-FFF2-40B4-BE49-F238E27FC236}">
                <a16:creationId xmlns:a16="http://schemas.microsoft.com/office/drawing/2014/main" xmlns="" id="{D5FAC2FF-8009-3EB1-C295-D9B5064D44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7904" y="5229200"/>
            <a:ext cx="1584325" cy="8789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3735205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B41DD8E2-E569-4702-AA7C-27E5CA73D08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9DDEDDE5-1079-18D5-FB03-AE8BBFEC5DF3}"/>
              </a:ext>
            </a:extLst>
          </p:cNvPr>
          <p:cNvSpPr>
            <a:spLocks noGrp="1"/>
          </p:cNvSpPr>
          <p:nvPr>
            <p:ph type="title"/>
          </p:nvPr>
        </p:nvSpPr>
        <p:spPr>
          <a:xfrm>
            <a:off x="0" y="188640"/>
            <a:ext cx="9144000" cy="706090"/>
          </a:xfrm>
          <a:solidFill>
            <a:srgbClr val="2D8EC2"/>
          </a:solidFill>
        </p:spPr>
        <p:txBody>
          <a:bodyPr>
            <a:noAutofit/>
          </a:bodyPr>
          <a:lstStyle/>
          <a:p>
            <a:r>
              <a:rPr lang="pl-PL" sz="2400" b="1" dirty="0">
                <a:solidFill>
                  <a:schemeClr val="bg1"/>
                </a:solidFill>
                <a:latin typeface="Roboto" panose="02000000000000000000" pitchFamily="2" charset="0"/>
                <a:ea typeface="Roboto" panose="02000000000000000000" pitchFamily="2" charset="0"/>
                <a:cs typeface="Roboto" panose="02000000000000000000" pitchFamily="2" charset="0"/>
              </a:rPr>
              <a:t>Jak rozmawiać z rodzicem ?</a:t>
            </a:r>
          </a:p>
        </p:txBody>
      </p:sp>
      <p:sp>
        <p:nvSpPr>
          <p:cNvPr id="3" name="Symbol zastępczy zawartości 2">
            <a:extLst>
              <a:ext uri="{FF2B5EF4-FFF2-40B4-BE49-F238E27FC236}">
                <a16:creationId xmlns:a16="http://schemas.microsoft.com/office/drawing/2014/main" xmlns="" id="{3FEB886E-B660-7462-F168-212CAB835094}"/>
              </a:ext>
            </a:extLst>
          </p:cNvPr>
          <p:cNvSpPr>
            <a:spLocks noGrp="1"/>
          </p:cNvSpPr>
          <p:nvPr>
            <p:ph idx="1"/>
          </p:nvPr>
        </p:nvSpPr>
        <p:spPr>
          <a:xfrm>
            <a:off x="107504" y="908720"/>
            <a:ext cx="9005219" cy="4536504"/>
          </a:xfrm>
        </p:spPr>
        <p:txBody>
          <a:bodyPr>
            <a:normAutofit/>
          </a:bodyPr>
          <a:lstStyle/>
          <a:p>
            <a:pPr marL="0" indent="0">
              <a:buNone/>
            </a:pPr>
            <a:r>
              <a:rPr lang="pl-PL" dirty="0"/>
              <a:t>Ważne jest budowanie relacji z rodzicem </a:t>
            </a:r>
          </a:p>
          <a:p>
            <a:pPr marL="0" indent="0">
              <a:buNone/>
            </a:pPr>
            <a:endParaRPr lang="pl-PL" dirty="0"/>
          </a:p>
          <a:p>
            <a:pPr marL="0" indent="0">
              <a:buNone/>
            </a:pPr>
            <a:r>
              <a:rPr lang="pl-PL" sz="2800" dirty="0"/>
              <a:t>- zaangażuj rodziców w życie szkoły i grupy</a:t>
            </a:r>
          </a:p>
          <a:p>
            <a:pPr marL="0" indent="0">
              <a:buNone/>
            </a:pPr>
            <a:r>
              <a:rPr lang="pl-PL" sz="2800" dirty="0"/>
              <a:t>- kontakt nie tylko w sytuacji problemu,</a:t>
            </a:r>
          </a:p>
          <a:p>
            <a:pPr marL="0" indent="0">
              <a:buNone/>
            </a:pPr>
            <a:r>
              <a:rPr lang="pl-PL" sz="2800" dirty="0"/>
              <a:t>- chwalenie postępów dziecka,</a:t>
            </a:r>
          </a:p>
          <a:p>
            <a:pPr marL="0" indent="0">
              <a:buNone/>
            </a:pPr>
            <a:r>
              <a:rPr lang="pl-PL" sz="2800" dirty="0"/>
              <a:t>- informuj rodziców na bieżąco o postępach ich dziecka </a:t>
            </a:r>
          </a:p>
          <a:p>
            <a:pPr marL="0" indent="0">
              <a:buNone/>
            </a:pPr>
            <a:r>
              <a:rPr lang="pl-PL" sz="2800" dirty="0"/>
              <a:t>- „Rozumiem, że to nowe i ważne”</a:t>
            </a:r>
          </a:p>
          <a:p>
            <a:pPr>
              <a:buFontTx/>
              <a:buChar char="-"/>
            </a:pPr>
            <a:endParaRPr lang="pl-PL" dirty="0"/>
          </a:p>
          <a:p>
            <a:pPr>
              <a:buFontTx/>
              <a:buChar char="-"/>
            </a:pPr>
            <a:endParaRPr lang="pl-PL" dirty="0"/>
          </a:p>
        </p:txBody>
      </p:sp>
      <p:pic>
        <p:nvPicPr>
          <p:cNvPr id="44034" name="Picture 2">
            <a:extLst>
              <a:ext uri="{FF2B5EF4-FFF2-40B4-BE49-F238E27FC236}">
                <a16:creationId xmlns:a16="http://schemas.microsoft.com/office/drawing/2014/main" xmlns="" id="{F5E0D503-D49B-74F5-F659-0863E7A77F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021288"/>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5" name="Picture 3">
            <a:extLst>
              <a:ext uri="{FF2B5EF4-FFF2-40B4-BE49-F238E27FC236}">
                <a16:creationId xmlns:a16="http://schemas.microsoft.com/office/drawing/2014/main" xmlns="" id="{48149933-3A2A-3E05-88ED-F3C51D9F42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7904" y="5070376"/>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036109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DC3900B9-00D8-03D4-B858-D3AB5B8B962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560B3F57-D5D3-8ACC-9BC1-2D3DFFF32F2D}"/>
              </a:ext>
            </a:extLst>
          </p:cNvPr>
          <p:cNvSpPr>
            <a:spLocks noGrp="1"/>
          </p:cNvSpPr>
          <p:nvPr>
            <p:ph type="title"/>
          </p:nvPr>
        </p:nvSpPr>
        <p:spPr>
          <a:xfrm>
            <a:off x="0" y="26467"/>
            <a:ext cx="9144000" cy="522213"/>
          </a:xfrm>
          <a:solidFill>
            <a:srgbClr val="2D8EC2"/>
          </a:solidFill>
        </p:spPr>
        <p:txBody>
          <a:bodyPr>
            <a:noAutofit/>
          </a:bodyPr>
          <a:lstStyle/>
          <a:p>
            <a:r>
              <a:rPr lang="pl-PL" sz="2400" b="1" dirty="0">
                <a:solidFill>
                  <a:schemeClr val="bg1"/>
                </a:solidFill>
                <a:latin typeface="Roboto" panose="02000000000000000000" pitchFamily="2" charset="0"/>
                <a:ea typeface="Roboto" panose="02000000000000000000" pitchFamily="2" charset="0"/>
                <a:cs typeface="Roboto" panose="02000000000000000000" pitchFamily="2" charset="0"/>
              </a:rPr>
              <a:t>Jak rozmawiać z rodzicem ?</a:t>
            </a:r>
          </a:p>
        </p:txBody>
      </p:sp>
      <p:sp>
        <p:nvSpPr>
          <p:cNvPr id="3" name="Symbol zastępczy zawartości 2">
            <a:extLst>
              <a:ext uri="{FF2B5EF4-FFF2-40B4-BE49-F238E27FC236}">
                <a16:creationId xmlns:a16="http://schemas.microsoft.com/office/drawing/2014/main" xmlns="" id="{87EAB4A8-95C2-A923-2CE8-317D3AFBB580}"/>
              </a:ext>
            </a:extLst>
          </p:cNvPr>
          <p:cNvSpPr>
            <a:spLocks noGrp="1"/>
          </p:cNvSpPr>
          <p:nvPr>
            <p:ph idx="1"/>
          </p:nvPr>
        </p:nvSpPr>
        <p:spPr>
          <a:xfrm>
            <a:off x="148235" y="548680"/>
            <a:ext cx="8964488" cy="4896544"/>
          </a:xfrm>
        </p:spPr>
        <p:txBody>
          <a:bodyPr>
            <a:normAutofit/>
          </a:bodyPr>
          <a:lstStyle/>
          <a:p>
            <a:pPr marL="0" indent="0">
              <a:buNone/>
            </a:pPr>
            <a:endParaRPr lang="pl-PL" sz="2000" i="1" dirty="0"/>
          </a:p>
          <a:p>
            <a:r>
              <a:rPr lang="pl-PL" sz="2000" dirty="0"/>
              <a:t>zaproś rodzica do ustronnego gabinetu, nie rozwiązuj konfliktów na korytarzu lub – co gorsza – w klasie, przy uczniach, </a:t>
            </a:r>
          </a:p>
          <a:p>
            <a:r>
              <a:rPr lang="pl-PL" sz="2000" dirty="0"/>
              <a:t>podczas rozmowy nastaw się przede wszystkim na aktywne słuchanie,</a:t>
            </a:r>
          </a:p>
          <a:p>
            <a:r>
              <a:rPr lang="pl-PL" sz="2000" dirty="0"/>
              <a:t>usiądź pod lekkim kątem, nigdy bezpośrednio naprzeciwko rozmówcy, </a:t>
            </a:r>
          </a:p>
          <a:p>
            <a:r>
              <a:rPr lang="pl-PL" sz="2000" dirty="0"/>
              <a:t>oprzyj się na oparciu krzesła, </a:t>
            </a:r>
          </a:p>
          <a:p>
            <a:r>
              <a:rPr lang="pl-PL" sz="2000" dirty="0"/>
              <a:t>uspokój oddech, </a:t>
            </a:r>
          </a:p>
          <a:p>
            <a:r>
              <a:rPr lang="pl-PL" sz="2000" dirty="0"/>
              <a:t>nie krzyżuj rąk,</a:t>
            </a:r>
          </a:p>
          <a:p>
            <a:r>
              <a:rPr lang="pl-PL" sz="2000" dirty="0"/>
              <a:t> pilnuj mimiki twarzy, by była ona możliwie przyjazna,</a:t>
            </a:r>
          </a:p>
          <a:p>
            <a:r>
              <a:rPr lang="pl-PL" sz="2000" dirty="0"/>
              <a:t>głos bardziej stanowczy, ale nie agresywny, </a:t>
            </a:r>
          </a:p>
          <a:p>
            <a:r>
              <a:rPr lang="pl-PL" sz="2000" dirty="0"/>
              <a:t>komunikaty formułuj w sposób prosty, zwięzły i zrozumiały, </a:t>
            </a:r>
          </a:p>
        </p:txBody>
      </p:sp>
      <p:pic>
        <p:nvPicPr>
          <p:cNvPr id="44034" name="Picture 2">
            <a:extLst>
              <a:ext uri="{FF2B5EF4-FFF2-40B4-BE49-F238E27FC236}">
                <a16:creationId xmlns:a16="http://schemas.microsoft.com/office/drawing/2014/main" xmlns="" id="{DD74D7FB-1B0C-B987-BFEF-5458263A96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021288"/>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5" name="Picture 3">
            <a:extLst>
              <a:ext uri="{FF2B5EF4-FFF2-40B4-BE49-F238E27FC236}">
                <a16:creationId xmlns:a16="http://schemas.microsoft.com/office/drawing/2014/main" xmlns="" id="{96A49742-F7B9-E41D-C775-5C94FE386B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3888" y="5301208"/>
            <a:ext cx="1584325" cy="8068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892558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36CDBCE1-038E-438C-0A02-E31E6107B38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36F7BB53-6606-B7E7-3BA6-A882D9534B68}"/>
              </a:ext>
            </a:extLst>
          </p:cNvPr>
          <p:cNvSpPr>
            <a:spLocks noGrp="1"/>
          </p:cNvSpPr>
          <p:nvPr>
            <p:ph type="title"/>
          </p:nvPr>
        </p:nvSpPr>
        <p:spPr>
          <a:xfrm>
            <a:off x="0" y="26467"/>
            <a:ext cx="9144000" cy="522213"/>
          </a:xfrm>
          <a:solidFill>
            <a:srgbClr val="2D8EC2"/>
          </a:solidFill>
        </p:spPr>
        <p:txBody>
          <a:bodyPr>
            <a:noAutofit/>
          </a:bodyPr>
          <a:lstStyle/>
          <a:p>
            <a:r>
              <a:rPr lang="pl-PL" sz="2400" b="1" dirty="0">
                <a:solidFill>
                  <a:schemeClr val="bg1"/>
                </a:solidFill>
                <a:latin typeface="Roboto" panose="02000000000000000000" pitchFamily="2" charset="0"/>
                <a:ea typeface="Roboto" panose="02000000000000000000" pitchFamily="2" charset="0"/>
                <a:cs typeface="Roboto" panose="02000000000000000000" pitchFamily="2" charset="0"/>
              </a:rPr>
              <a:t>Jak rozmawiać z rodzicem ?</a:t>
            </a:r>
          </a:p>
        </p:txBody>
      </p:sp>
      <p:sp>
        <p:nvSpPr>
          <p:cNvPr id="3" name="Symbol zastępczy zawartości 2">
            <a:extLst>
              <a:ext uri="{FF2B5EF4-FFF2-40B4-BE49-F238E27FC236}">
                <a16:creationId xmlns:a16="http://schemas.microsoft.com/office/drawing/2014/main" xmlns="" id="{17F059D1-2ECC-00E0-1FC9-BA5A8BC4C324}"/>
              </a:ext>
            </a:extLst>
          </p:cNvPr>
          <p:cNvSpPr>
            <a:spLocks noGrp="1"/>
          </p:cNvSpPr>
          <p:nvPr>
            <p:ph idx="1"/>
          </p:nvPr>
        </p:nvSpPr>
        <p:spPr>
          <a:xfrm>
            <a:off x="148235" y="1052736"/>
            <a:ext cx="8964488" cy="4392488"/>
          </a:xfrm>
        </p:spPr>
        <p:txBody>
          <a:bodyPr>
            <a:normAutofit/>
          </a:bodyPr>
          <a:lstStyle/>
          <a:p>
            <a:r>
              <a:rPr lang="pl-PL" sz="2000" dirty="0"/>
              <a:t>wyrażaj swoją empatię, przekonuj, że starasz się zrozumieć sytuację poprzez zachęcenie do rozmowy i stawianie pytań otwartych, </a:t>
            </a:r>
          </a:p>
          <a:p>
            <a:r>
              <a:rPr lang="pl-PL" sz="2000" dirty="0"/>
              <a:t>po istotnych komunikatach od trudnego rodzica, upewnij się, że dobrze zrozumiałeś ich sens, parafrazując wypowiedź. </a:t>
            </a:r>
          </a:p>
          <a:p>
            <a:r>
              <a:rPr lang="pl-PL" sz="2000" dirty="0"/>
              <a:t>nie oceniaj rozmówcy, nawet jeśli kompletnie się myli, staraj się wyjaśnić stan faktyczny, bez mówienia wprost „nie ma Pani/Pan racji”</a:t>
            </a:r>
          </a:p>
          <a:p>
            <a:r>
              <a:rPr lang="pl-PL" sz="2000" dirty="0"/>
              <a:t>nie szukaj różnic, ale zwracaj uwagę na podobieństwo myślenia: „Dziękuję że podzielił się Pan ze mną obawami, w końcu łączy nas to, że oboje chcemy jak najlepiej dla …”.</a:t>
            </a:r>
          </a:p>
          <a:p>
            <a:endParaRPr lang="pl-PL" sz="2000" i="1" dirty="0"/>
          </a:p>
        </p:txBody>
      </p:sp>
      <p:pic>
        <p:nvPicPr>
          <p:cNvPr id="44034" name="Picture 2">
            <a:extLst>
              <a:ext uri="{FF2B5EF4-FFF2-40B4-BE49-F238E27FC236}">
                <a16:creationId xmlns:a16="http://schemas.microsoft.com/office/drawing/2014/main" xmlns="" id="{2682A7C3-00C8-4157-836B-886BD6B831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021288"/>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5" name="Picture 3">
            <a:extLst>
              <a:ext uri="{FF2B5EF4-FFF2-40B4-BE49-F238E27FC236}">
                <a16:creationId xmlns:a16="http://schemas.microsoft.com/office/drawing/2014/main" xmlns="" id="{6B13C138-265B-E17A-7B39-EC145D5293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3888" y="5301208"/>
            <a:ext cx="1584325" cy="8068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9376300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B928B1D4-AD82-930F-6308-F3356CA9716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1DA3C30D-52F5-1A54-D279-39C5A1B1AD3E}"/>
              </a:ext>
            </a:extLst>
          </p:cNvPr>
          <p:cNvSpPr>
            <a:spLocks noGrp="1"/>
          </p:cNvSpPr>
          <p:nvPr>
            <p:ph type="title"/>
          </p:nvPr>
        </p:nvSpPr>
        <p:spPr>
          <a:xfrm>
            <a:off x="0" y="188640"/>
            <a:ext cx="9144000" cy="706090"/>
          </a:xfrm>
          <a:solidFill>
            <a:srgbClr val="2D8EC2"/>
          </a:solidFill>
        </p:spPr>
        <p:txBody>
          <a:bodyPr>
            <a:noAutofit/>
          </a:bodyPr>
          <a:lstStyle/>
          <a:p>
            <a:r>
              <a:rPr lang="pl-PL" sz="2400" b="1" dirty="0">
                <a:solidFill>
                  <a:schemeClr val="bg1"/>
                </a:solidFill>
                <a:latin typeface="Roboto" panose="02000000000000000000" pitchFamily="2" charset="0"/>
                <a:ea typeface="Roboto" panose="02000000000000000000" pitchFamily="2" charset="0"/>
                <a:cs typeface="Roboto" panose="02000000000000000000" pitchFamily="2" charset="0"/>
              </a:rPr>
              <a:t>Jak rozmawiać z rodzicem ?</a:t>
            </a:r>
          </a:p>
        </p:txBody>
      </p:sp>
      <p:sp>
        <p:nvSpPr>
          <p:cNvPr id="3" name="Symbol zastępczy zawartości 2">
            <a:extLst>
              <a:ext uri="{FF2B5EF4-FFF2-40B4-BE49-F238E27FC236}">
                <a16:creationId xmlns:a16="http://schemas.microsoft.com/office/drawing/2014/main" xmlns="" id="{73722E8D-09B1-B2FD-6BE3-498EC387F7C0}"/>
              </a:ext>
            </a:extLst>
          </p:cNvPr>
          <p:cNvSpPr>
            <a:spLocks noGrp="1"/>
          </p:cNvSpPr>
          <p:nvPr>
            <p:ph idx="1"/>
          </p:nvPr>
        </p:nvSpPr>
        <p:spPr>
          <a:xfrm>
            <a:off x="148235" y="908720"/>
            <a:ext cx="8964488" cy="4536504"/>
          </a:xfrm>
        </p:spPr>
        <p:txBody>
          <a:bodyPr>
            <a:normAutofit/>
          </a:bodyPr>
          <a:lstStyle/>
          <a:p>
            <a:pPr marL="0" indent="0">
              <a:buNone/>
            </a:pPr>
            <a:r>
              <a:rPr lang="pl-PL" b="1" dirty="0"/>
              <a:t>Granice i ochrona siebie</a:t>
            </a:r>
          </a:p>
          <a:p>
            <a:pPr marL="0" indent="0">
              <a:buNone/>
            </a:pPr>
            <a:r>
              <a:rPr lang="pl-PL" dirty="0"/>
              <a:t>Rodzic ma prawo do emocji. Nie ma prawa do braku szacunku.</a:t>
            </a:r>
          </a:p>
          <a:p>
            <a:pPr marL="0" indent="0">
              <a:buNone/>
            </a:pPr>
            <a:r>
              <a:rPr lang="pl-PL" u="sng" dirty="0"/>
              <a:t>Asertywne granice:</a:t>
            </a:r>
          </a:p>
          <a:p>
            <a:pPr marL="0" indent="0">
              <a:buNone/>
            </a:pPr>
            <a:r>
              <a:rPr lang="pl-PL" dirty="0"/>
              <a:t>„Chętnie porozmawiam, gdy będziemy rozmawiać spokojnie.”</a:t>
            </a:r>
          </a:p>
          <a:p>
            <a:pPr marL="0" indent="0">
              <a:buNone/>
            </a:pPr>
            <a:r>
              <a:rPr lang="pl-PL" dirty="0"/>
              <a:t>„Potrzebuję, byśmy skupili się na faktach.”</a:t>
            </a:r>
          </a:p>
        </p:txBody>
      </p:sp>
      <p:pic>
        <p:nvPicPr>
          <p:cNvPr id="44034" name="Picture 2">
            <a:extLst>
              <a:ext uri="{FF2B5EF4-FFF2-40B4-BE49-F238E27FC236}">
                <a16:creationId xmlns:a16="http://schemas.microsoft.com/office/drawing/2014/main" xmlns="" id="{907F75AD-76EC-96A2-F35E-C0E3F730B9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021288"/>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5" name="Picture 3">
            <a:extLst>
              <a:ext uri="{FF2B5EF4-FFF2-40B4-BE49-F238E27FC236}">
                <a16:creationId xmlns:a16="http://schemas.microsoft.com/office/drawing/2014/main" xmlns="" id="{ED2C13FF-193C-19CA-599C-B2A34B67C8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7904" y="5070376"/>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08754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DC62751D-8EAE-AD17-88CA-23E51B842AF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461C3535-61DB-0D37-6D99-342E7BF81A7A}"/>
              </a:ext>
            </a:extLst>
          </p:cNvPr>
          <p:cNvSpPr>
            <a:spLocks noGrp="1"/>
          </p:cNvSpPr>
          <p:nvPr>
            <p:ph type="title"/>
          </p:nvPr>
        </p:nvSpPr>
        <p:spPr>
          <a:xfrm>
            <a:off x="0" y="1628800"/>
            <a:ext cx="9144000" cy="1858219"/>
          </a:xfrm>
          <a:solidFill>
            <a:srgbClr val="2D8EC2"/>
          </a:solidFill>
        </p:spPr>
        <p:txBody>
          <a:bodyPr>
            <a:normAutofit/>
          </a:bodyPr>
          <a:lstStyle/>
          <a:p>
            <a:r>
              <a:rPr lang="pl-PL" sz="4000" b="1" dirty="0">
                <a:solidFill>
                  <a:schemeClr val="bg1"/>
                </a:solidFill>
                <a:latin typeface="Roboto" panose="02000000000000000000" pitchFamily="2" charset="0"/>
                <a:ea typeface="Roboto" panose="02000000000000000000" pitchFamily="2" charset="0"/>
                <a:cs typeface="Roboto" panose="02000000000000000000" pitchFamily="2" charset="0"/>
              </a:rPr>
              <a:t>Strategie, które mogą zadziałać.</a:t>
            </a:r>
          </a:p>
        </p:txBody>
      </p:sp>
      <p:sp>
        <p:nvSpPr>
          <p:cNvPr id="3" name="Symbol zastępczy zawartości 2">
            <a:extLst>
              <a:ext uri="{FF2B5EF4-FFF2-40B4-BE49-F238E27FC236}">
                <a16:creationId xmlns:a16="http://schemas.microsoft.com/office/drawing/2014/main" xmlns="" id="{4BAEF2A7-6941-06A0-2476-685A306C1C62}"/>
              </a:ext>
            </a:extLst>
          </p:cNvPr>
          <p:cNvSpPr>
            <a:spLocks noGrp="1"/>
          </p:cNvSpPr>
          <p:nvPr>
            <p:ph idx="1"/>
          </p:nvPr>
        </p:nvSpPr>
        <p:spPr>
          <a:xfrm>
            <a:off x="3563888" y="5211052"/>
            <a:ext cx="1584325" cy="45719"/>
          </a:xfrm>
        </p:spPr>
        <p:txBody>
          <a:bodyPr>
            <a:normAutofit fontScale="25000" lnSpcReduction="20000"/>
          </a:bodyPr>
          <a:lstStyle/>
          <a:p>
            <a:pPr marL="0" indent="0">
              <a:buNone/>
            </a:pPr>
            <a:endParaRPr lang="pl-PL" dirty="0"/>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29" y="6165304"/>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3888" y="5211053"/>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952179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8A265BBB-9391-A73D-2EFA-BFE9B029306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A30A5E8A-ED81-DFF7-EEB0-600A4F02FC61}"/>
              </a:ext>
            </a:extLst>
          </p:cNvPr>
          <p:cNvSpPr>
            <a:spLocks noGrp="1"/>
          </p:cNvSpPr>
          <p:nvPr>
            <p:ph type="title"/>
          </p:nvPr>
        </p:nvSpPr>
        <p:spPr>
          <a:xfrm>
            <a:off x="0" y="188640"/>
            <a:ext cx="9144000" cy="706090"/>
          </a:xfrm>
          <a:solidFill>
            <a:srgbClr val="2D8EC2"/>
          </a:solidFill>
        </p:spPr>
        <p:txBody>
          <a:bodyPr>
            <a:noAutofit/>
          </a:bodyPr>
          <a:lstStyle/>
          <a:p>
            <a:r>
              <a:rPr lang="pl-PL" sz="2400" b="1" dirty="0">
                <a:solidFill>
                  <a:schemeClr val="bg1"/>
                </a:solidFill>
                <a:latin typeface="Roboto" panose="02000000000000000000" pitchFamily="2" charset="0"/>
                <a:ea typeface="Roboto" panose="02000000000000000000" pitchFamily="2" charset="0"/>
                <a:cs typeface="Roboto" panose="02000000000000000000" pitchFamily="2" charset="0"/>
              </a:rPr>
              <a:t>Jak rozmawiać z rodzicem ?</a:t>
            </a:r>
          </a:p>
        </p:txBody>
      </p:sp>
      <p:sp>
        <p:nvSpPr>
          <p:cNvPr id="3" name="Symbol zastępczy zawartości 2">
            <a:extLst>
              <a:ext uri="{FF2B5EF4-FFF2-40B4-BE49-F238E27FC236}">
                <a16:creationId xmlns:a16="http://schemas.microsoft.com/office/drawing/2014/main" xmlns="" id="{6884985F-E4C4-5AB9-CC77-92A7C2F93AAC}"/>
              </a:ext>
            </a:extLst>
          </p:cNvPr>
          <p:cNvSpPr>
            <a:spLocks noGrp="1"/>
          </p:cNvSpPr>
          <p:nvPr>
            <p:ph idx="1"/>
          </p:nvPr>
        </p:nvSpPr>
        <p:spPr>
          <a:xfrm>
            <a:off x="148235" y="908720"/>
            <a:ext cx="8964488" cy="4536504"/>
          </a:xfrm>
        </p:spPr>
        <p:txBody>
          <a:bodyPr>
            <a:normAutofit/>
          </a:bodyPr>
          <a:lstStyle/>
          <a:p>
            <a:pPr marL="0" indent="0">
              <a:buNone/>
            </a:pPr>
            <a:r>
              <a:rPr lang="pl-PL" b="1" dirty="0"/>
              <a:t>Trudne rozmowy bez stresu:</a:t>
            </a:r>
          </a:p>
          <a:p>
            <a:r>
              <a:rPr lang="pl-PL" dirty="0"/>
              <a:t>Zanim odpowiesz – zrób pauzę</a:t>
            </a:r>
          </a:p>
          <a:p>
            <a:r>
              <a:rPr lang="pl-PL" dirty="0"/>
              <a:t>Szukaj wspólnego celu zamiast winnego</a:t>
            </a:r>
          </a:p>
          <a:p>
            <a:r>
              <a:rPr lang="pl-PL" dirty="0"/>
              <a:t>Mów z poziomu „ja”, nie „ty”</a:t>
            </a:r>
          </a:p>
          <a:p>
            <a:r>
              <a:rPr lang="pl-PL" dirty="0"/>
              <a:t>Oddziel emocje rodzica od faktów</a:t>
            </a:r>
          </a:p>
          <a:p>
            <a:r>
              <a:rPr lang="pl-PL" dirty="0"/>
              <a:t>Zakończ rozmowę, gdy brakuje szacunku</a:t>
            </a:r>
          </a:p>
          <a:p>
            <a:r>
              <a:rPr lang="pl-PL" dirty="0"/>
              <a:t>Zapisz wnioski po spotkaniu – głowa odpocznie</a:t>
            </a:r>
          </a:p>
        </p:txBody>
      </p:sp>
      <p:pic>
        <p:nvPicPr>
          <p:cNvPr id="44034" name="Picture 2">
            <a:extLst>
              <a:ext uri="{FF2B5EF4-FFF2-40B4-BE49-F238E27FC236}">
                <a16:creationId xmlns:a16="http://schemas.microsoft.com/office/drawing/2014/main" xmlns="" id="{CFC1ECDD-9AC9-3F78-CD4C-2D3BA38098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021288"/>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5" name="Picture 3">
            <a:extLst>
              <a:ext uri="{FF2B5EF4-FFF2-40B4-BE49-F238E27FC236}">
                <a16:creationId xmlns:a16="http://schemas.microsoft.com/office/drawing/2014/main" xmlns="" id="{F08A2EBB-A28B-C7DF-32A3-301B343ACD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7904" y="5070376"/>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20902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60A36593-E22C-EE06-FEAC-C13B513655B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0E0CBA61-DD61-CE13-AD3C-D6CE0FD3A45E}"/>
              </a:ext>
            </a:extLst>
          </p:cNvPr>
          <p:cNvSpPr>
            <a:spLocks noGrp="1"/>
          </p:cNvSpPr>
          <p:nvPr>
            <p:ph type="title"/>
          </p:nvPr>
        </p:nvSpPr>
        <p:spPr>
          <a:xfrm>
            <a:off x="0" y="188640"/>
            <a:ext cx="9144000" cy="706090"/>
          </a:xfrm>
          <a:solidFill>
            <a:srgbClr val="2D8EC2"/>
          </a:solidFill>
        </p:spPr>
        <p:txBody>
          <a:bodyPr>
            <a:noAutofit/>
          </a:bodyPr>
          <a:lstStyle/>
          <a:p>
            <a:r>
              <a:rPr lang="pl-PL" sz="2400" b="1" dirty="0">
                <a:solidFill>
                  <a:schemeClr val="bg1"/>
                </a:solidFill>
                <a:latin typeface="Roboto" panose="02000000000000000000" pitchFamily="2" charset="0"/>
                <a:ea typeface="Roboto" panose="02000000000000000000" pitchFamily="2" charset="0"/>
                <a:cs typeface="Roboto" panose="02000000000000000000" pitchFamily="2" charset="0"/>
              </a:rPr>
              <a:t>Jak rozmawiać z rodzicem ?</a:t>
            </a:r>
          </a:p>
        </p:txBody>
      </p:sp>
      <p:sp>
        <p:nvSpPr>
          <p:cNvPr id="3" name="Symbol zastępczy zawartości 2">
            <a:extLst>
              <a:ext uri="{FF2B5EF4-FFF2-40B4-BE49-F238E27FC236}">
                <a16:creationId xmlns:a16="http://schemas.microsoft.com/office/drawing/2014/main" xmlns="" id="{66914AA2-1A52-9F3D-50A4-E483DF3BE996}"/>
              </a:ext>
            </a:extLst>
          </p:cNvPr>
          <p:cNvSpPr>
            <a:spLocks noGrp="1"/>
          </p:cNvSpPr>
          <p:nvPr>
            <p:ph idx="1"/>
          </p:nvPr>
        </p:nvSpPr>
        <p:spPr>
          <a:xfrm>
            <a:off x="148235" y="908720"/>
            <a:ext cx="8964488" cy="4536504"/>
          </a:xfrm>
        </p:spPr>
        <p:txBody>
          <a:bodyPr>
            <a:normAutofit/>
          </a:bodyPr>
          <a:lstStyle/>
          <a:p>
            <a:pPr marL="0" indent="0">
              <a:buNone/>
            </a:pPr>
            <a:endParaRPr lang="pl-PL" dirty="0"/>
          </a:p>
          <a:p>
            <a:pPr marL="0" indent="0">
              <a:buNone/>
            </a:pPr>
            <a:r>
              <a:rPr lang="pl-PL" sz="2600" i="1" dirty="0"/>
              <a:t>Roszczeniowi rodzice. Nawiązanie współpracy. Joanna Węglarz</a:t>
            </a:r>
            <a:endParaRPr lang="pl-PL" dirty="0"/>
          </a:p>
          <a:p>
            <a:pPr marL="0" indent="0">
              <a:buNone/>
            </a:pPr>
            <a:r>
              <a:rPr lang="pl-PL" sz="2400" dirty="0">
                <a:solidFill>
                  <a:srgbClr val="0000FF"/>
                </a:solidFill>
                <a:hlinkClick r:id="rId3">
                  <a:extLst>
                    <a:ext uri="{A12FA001-AC4F-418D-AE19-62706E023703}">
                      <ahyp:hlinkClr xmlns:ahyp="http://schemas.microsoft.com/office/drawing/2018/hyperlinkcolor" xmlns="" val="tx"/>
                    </a:ext>
                  </a:extLst>
                </a:hlinkClick>
              </a:rPr>
              <a:t>https://www.youtube.com/watch?v=sBZvBH6WVQs</a:t>
            </a:r>
            <a:endParaRPr lang="pl-PL" sz="2400" dirty="0"/>
          </a:p>
          <a:p>
            <a:pPr marL="0" indent="0">
              <a:buNone/>
            </a:pPr>
            <a:endParaRPr lang="pl-PL" dirty="0"/>
          </a:p>
          <a:p>
            <a:pPr marL="0" indent="0">
              <a:buNone/>
            </a:pPr>
            <a:r>
              <a:rPr lang="pl-PL" sz="2400" i="1" dirty="0" err="1"/>
              <a:t>Webinar</a:t>
            </a:r>
            <a:r>
              <a:rPr lang="pl-PL" sz="2400" i="1" dirty="0"/>
              <a:t>: Trudne rozmowy z rodzicami</a:t>
            </a:r>
            <a:endParaRPr lang="pl-PL" i="1" dirty="0"/>
          </a:p>
          <a:p>
            <a:pPr marL="0" indent="0">
              <a:buNone/>
            </a:pPr>
            <a:r>
              <a:rPr lang="pl-PL" sz="2400" dirty="0">
                <a:hlinkClick r:id="rId4"/>
              </a:rPr>
              <a:t>https://www.youtube.com/watch?v=UA6i2Axlv4k</a:t>
            </a:r>
            <a:endParaRPr lang="pl-PL" sz="2400" dirty="0"/>
          </a:p>
          <a:p>
            <a:pPr marL="0" indent="0">
              <a:buNone/>
            </a:pPr>
            <a:endParaRPr lang="pl-PL" dirty="0"/>
          </a:p>
        </p:txBody>
      </p:sp>
      <p:pic>
        <p:nvPicPr>
          <p:cNvPr id="44034" name="Picture 2">
            <a:extLst>
              <a:ext uri="{FF2B5EF4-FFF2-40B4-BE49-F238E27FC236}">
                <a16:creationId xmlns:a16="http://schemas.microsoft.com/office/drawing/2014/main" xmlns="" id="{CC006E61-082D-627D-4277-E0D1BFD738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2" y="6021288"/>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5" name="Picture 3">
            <a:extLst>
              <a:ext uri="{FF2B5EF4-FFF2-40B4-BE49-F238E27FC236}">
                <a16:creationId xmlns:a16="http://schemas.microsoft.com/office/drawing/2014/main" xmlns="" id="{D816C53D-ADC5-4545-CF0D-06C2F41300E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07904" y="5070376"/>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0903463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6A3B6873-3A5F-BEB9-E472-7E1B18215AD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xmlns="" id="{D985A88C-235E-84D5-2142-EE30CB143B7A}"/>
              </a:ext>
            </a:extLst>
          </p:cNvPr>
          <p:cNvSpPr>
            <a:spLocks noGrp="1"/>
          </p:cNvSpPr>
          <p:nvPr>
            <p:ph type="title"/>
          </p:nvPr>
        </p:nvSpPr>
        <p:spPr>
          <a:xfrm>
            <a:off x="0" y="418654"/>
            <a:ext cx="9144000" cy="922114"/>
          </a:xfrm>
          <a:solidFill>
            <a:srgbClr val="2D8EC2"/>
          </a:solidFill>
        </p:spPr>
        <p:txBody>
          <a:bodyPr>
            <a:noAutofit/>
          </a:bodyPr>
          <a:lstStyle/>
          <a:p>
            <a:endParaRPr lang="pl-PL" sz="28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Symbol zastępczy zawartości 2">
            <a:extLst>
              <a:ext uri="{FF2B5EF4-FFF2-40B4-BE49-F238E27FC236}">
                <a16:creationId xmlns:a16="http://schemas.microsoft.com/office/drawing/2014/main" xmlns="" id="{39C08A40-CD24-FC52-24BB-99A8EA2E2376}"/>
              </a:ext>
            </a:extLst>
          </p:cNvPr>
          <p:cNvSpPr>
            <a:spLocks noGrp="1"/>
          </p:cNvSpPr>
          <p:nvPr>
            <p:ph idx="1"/>
          </p:nvPr>
        </p:nvSpPr>
        <p:spPr>
          <a:xfrm>
            <a:off x="179512" y="1556793"/>
            <a:ext cx="8964488" cy="4680520"/>
          </a:xfrm>
          <a:effectLst>
            <a:outerShdw blurRad="50800" dist="38100" dir="18900000" algn="bl" rotWithShape="0">
              <a:prstClr val="black">
                <a:alpha val="40000"/>
              </a:prstClr>
            </a:outerShdw>
          </a:effectLst>
        </p:spPr>
        <p:txBody>
          <a:bodyPr>
            <a:normAutofit/>
          </a:bodyPr>
          <a:lstStyle/>
          <a:p>
            <a:pPr marL="0" indent="0" algn="ctr">
              <a:buNone/>
            </a:pPr>
            <a:endParaRPr lang="pl-PL" dirty="0">
              <a:latin typeface="Roboto Condensed" panose="02000000000000000000" pitchFamily="2" charset="0"/>
              <a:ea typeface="Roboto Condensed" panose="02000000000000000000" pitchFamily="2" charset="0"/>
              <a:cs typeface="Roboto Condensed" panose="02000000000000000000" pitchFamily="2" charset="0"/>
            </a:endParaRPr>
          </a:p>
          <a:p>
            <a:pPr marL="0" indent="0" algn="ctr">
              <a:buNone/>
            </a:pPr>
            <a:endParaRPr lang="pl-PL" dirty="0">
              <a:latin typeface="Roboto Condensed" panose="02000000000000000000" pitchFamily="2" charset="0"/>
              <a:ea typeface="Roboto Condensed" panose="02000000000000000000" pitchFamily="2" charset="0"/>
              <a:cs typeface="Roboto Condensed" panose="02000000000000000000" pitchFamily="2" charset="0"/>
            </a:endParaRPr>
          </a:p>
          <a:p>
            <a:pPr marL="0" indent="0" algn="ctr">
              <a:buNone/>
            </a:pPr>
            <a:r>
              <a:rPr lang="pl-PL" sz="6000" b="1" dirty="0">
                <a:solidFill>
                  <a:srgbClr val="0070C0"/>
                </a:solidFill>
                <a:latin typeface="Roboto Condensed" panose="02000000000000000000" pitchFamily="2" charset="0"/>
                <a:ea typeface="Roboto Condensed" panose="02000000000000000000" pitchFamily="2" charset="0"/>
                <a:cs typeface="Roboto Condensed" panose="02000000000000000000" pitchFamily="2" charset="0"/>
              </a:rPr>
              <a:t>Dziękujemy</a:t>
            </a:r>
          </a:p>
        </p:txBody>
      </p:sp>
      <p:pic>
        <p:nvPicPr>
          <p:cNvPr id="450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093296"/>
            <a:ext cx="6334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05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3928" y="4437112"/>
            <a:ext cx="1584325"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7457589"/>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chemeClr val="bg1"/>
        </a:solidFill>
      </a:spPr>
      <a:bodyPr vert="horz" lIns="91440" tIns="45720" rIns="91440" bIns="45720" rtlCol="0" anchor="ctr">
        <a:normAutofit/>
      </a:bodyPr>
      <a:lstStyle>
        <a:defPPr>
          <a:defRPr sz="2000" b="1" dirty="0">
            <a:solidFill>
              <a:schemeClr val="tx1"/>
            </a:solidFill>
            <a:latin typeface="Roboto" panose="02000000000000000000" pitchFamily="2" charset="0"/>
            <a:ea typeface="Roboto" panose="02000000000000000000" pitchFamily="2" charset="0"/>
            <a:cs typeface="Roboto" panose="02000000000000000000" pitchFamily="2" charset="0"/>
          </a:defRPr>
        </a:defPPr>
      </a:lstStyle>
    </a:txDef>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12246</TotalTime>
  <Words>7007</Words>
  <Application>Microsoft Office PowerPoint</Application>
  <PresentationFormat>Pokaz na ekranie (4:3)</PresentationFormat>
  <Paragraphs>750</Paragraphs>
  <Slides>92</Slides>
  <Notes>1</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92</vt:i4>
      </vt:variant>
    </vt:vector>
  </HeadingPairs>
  <TitlesOfParts>
    <vt:vector size="98" baseType="lpstr">
      <vt:lpstr>Arial</vt:lpstr>
      <vt:lpstr>Wingdings</vt:lpstr>
      <vt:lpstr>Calibri</vt:lpstr>
      <vt:lpstr>Roboto Condensed</vt:lpstr>
      <vt:lpstr>Roboto</vt:lpstr>
      <vt:lpstr>Motyw pakietu Office</vt:lpstr>
      <vt:lpstr>Trudne zachowania uczniów</vt:lpstr>
      <vt:lpstr>Prezentacja programu PowerPoint</vt:lpstr>
      <vt:lpstr>Prezentacja programu PowerPoint</vt:lpstr>
      <vt:lpstr>Prezentacja programu PowerPoint</vt:lpstr>
      <vt:lpstr>Zanim zareagujemy warto zrozumieć mechanizm</vt:lpstr>
      <vt:lpstr>Jak reagujemy najczęściej? </vt:lpstr>
      <vt:lpstr>Jak reagujemy najczęściej? </vt:lpstr>
      <vt:lpstr>Które zachowania dorosłych eskalują konflikt?</vt:lpstr>
      <vt:lpstr>Strategie, które mogą zadziałać.</vt:lpstr>
      <vt:lpstr>Buduj siłę w sobie (czyli „mądry generał”)</vt:lpstr>
      <vt:lpstr>Prezentacja programu PowerPoint</vt:lpstr>
      <vt:lpstr>Dawaj konkretne instrukcje (krótko, jasno, bez wykładów)</vt:lpstr>
      <vt:lpstr>Doceniaj starania, nie tylko efekty</vt:lpstr>
      <vt:lpstr>Zmień język z „musisz” na „masz wybór”</vt:lpstr>
      <vt:lpstr>Nazwanie emocji </vt:lpstr>
      <vt:lpstr>Szukaj systemowych sojuszników  (bo samotny wojownik szybciej pęka)</vt:lpstr>
      <vt:lpstr>Gdzie szukać sojuszników ?</vt:lpstr>
      <vt:lpstr>Ćwiczenie praktyczne</vt:lpstr>
      <vt:lpstr>Strategie redukowania trudnych zachowań uczniów - do IPET</vt:lpstr>
      <vt:lpstr>Myśli samobójcze, samookaleczenia, depresja…</vt:lpstr>
      <vt:lpstr>Prezentacja programu PowerPoint</vt:lpstr>
      <vt:lpstr>Sygnały ostrzegawcze kryzysu samobójczego</vt:lpstr>
      <vt:lpstr>Samookaleczenia</vt:lpstr>
      <vt:lpstr>Czego nie mówić</vt:lpstr>
      <vt:lpstr>Jak rozmawiać z dzieckiem w kryzysie samobójczym</vt:lpstr>
      <vt:lpstr>Jak rozmawiać z dzieckiem w kryzysie samobójczym</vt:lpstr>
      <vt:lpstr>Standardy postępowania z dzieckiem w czasie kryzysu samobójczego</vt:lpstr>
      <vt:lpstr>Standardy postępowania z dzieckiem w czasie kryzysu samobójczego</vt:lpstr>
      <vt:lpstr>Gdzie szukać pomocy</vt:lpstr>
      <vt:lpstr>Uczniowie wysoko wrażliwi</vt:lpstr>
      <vt:lpstr>Jak zidentyfikować ucznia wysoko wrażliwego?</vt:lpstr>
      <vt:lpstr>Jak zidentyfikować ucznia wysoko wrażliwego?</vt:lpstr>
      <vt:lpstr>Jak wspierać?</vt:lpstr>
      <vt:lpstr>Jak wspierać?</vt:lpstr>
      <vt:lpstr>Uczniowie z zaburzeniami  integracji sensorycznej</vt:lpstr>
      <vt:lpstr>Prezentacja programu PowerPoint</vt:lpstr>
      <vt:lpstr>Zachowanie zdrowych dzieci</vt:lpstr>
      <vt:lpstr>Zachowanie zdrowych dzieci</vt:lpstr>
      <vt:lpstr>Zachowanie zdrowych dzieci</vt:lpstr>
      <vt:lpstr>Uczniowie z zaburzeniami integracji sensorycznej</vt:lpstr>
      <vt:lpstr>Uczniowie z zaburzeniami integracji sensorycznej</vt:lpstr>
      <vt:lpstr>Uczniowie z zaburzeniami integracji sensorycznej</vt:lpstr>
      <vt:lpstr>Uczniowie z zaburzeniami integracji sensorycznej</vt:lpstr>
      <vt:lpstr>Uczniowie z zaburzeniami integracji sensorycznej</vt:lpstr>
      <vt:lpstr>Uczniowie z zaburzeniami integracji sensorycznej</vt:lpstr>
      <vt:lpstr>Uczniowie z zaburzeniami integracji sensorycznej</vt:lpstr>
      <vt:lpstr>Uczniowie z zaburzeniami integracji sensorycznej</vt:lpstr>
      <vt:lpstr>Uczniowie z zaburzeniami integracji sensorycznej</vt:lpstr>
      <vt:lpstr>Uczniowie z zaburzeniami integracji sensorycznej</vt:lpstr>
      <vt:lpstr>Uczniowie z zaburzeniami integracji sensorycznej</vt:lpstr>
      <vt:lpstr>Uczniowie z zaburzeniami integracji sensorycznej</vt:lpstr>
      <vt:lpstr>Uczniowie z zaburzeniami integracji sensorycznej</vt:lpstr>
      <vt:lpstr> Kilka wskazówek dla terapeutów i nauczycieli. </vt:lpstr>
      <vt:lpstr>Uczniowie agresywni</vt:lpstr>
      <vt:lpstr>Przyczyny</vt:lpstr>
      <vt:lpstr>Przyczyny</vt:lpstr>
      <vt:lpstr>Plan działań korygujących</vt:lpstr>
      <vt:lpstr>Plan działań korygujących</vt:lpstr>
      <vt:lpstr>Plan działań korygujących</vt:lpstr>
      <vt:lpstr>Plan działań korygujących</vt:lpstr>
      <vt:lpstr>Plan działań korygujących</vt:lpstr>
      <vt:lpstr>Dlaczego POCHWAŁA jest tak ważna? </vt:lpstr>
      <vt:lpstr>Skuteczna pochwała</vt:lpstr>
      <vt:lpstr>JAK MÓWIĆ, ŻEBY DZIECI SŁUCHAŁY ?</vt:lpstr>
      <vt:lpstr>JAK WZMACNIAĆ POZYTYWNE ZACHOWANIA ?</vt:lpstr>
      <vt:lpstr>Uczniowie z ADHD</vt:lpstr>
      <vt:lpstr>Uczeń z ADHD</vt:lpstr>
      <vt:lpstr>Uczeń z ADHD</vt:lpstr>
      <vt:lpstr>Uczeń z ADHD</vt:lpstr>
      <vt:lpstr>Uczeń z ADHD</vt:lpstr>
      <vt:lpstr>Uczeń z ADHD</vt:lpstr>
      <vt:lpstr>Uczeń z ADHD</vt:lpstr>
      <vt:lpstr>Uczeń z ADHD</vt:lpstr>
      <vt:lpstr>Uczeń z ADHD</vt:lpstr>
      <vt:lpstr>Uczeń z ADHD</vt:lpstr>
      <vt:lpstr>Wskazówki dla nauczyciela wspierające pracę ucznia z ADHD</vt:lpstr>
      <vt:lpstr>Uczniowie z AuDHD</vt:lpstr>
      <vt:lpstr>Uczeń z AuDHD</vt:lpstr>
      <vt:lpstr>Uczeń z AuDHD</vt:lpstr>
      <vt:lpstr>Uczeń z AuDHD</vt:lpstr>
      <vt:lpstr>Uczeń z AuADHD</vt:lpstr>
      <vt:lpstr>Uczeń z AuDHD</vt:lpstr>
      <vt:lpstr>Uczeń z AuDHD</vt:lpstr>
      <vt:lpstr>Uczeń z AuDHD</vt:lpstr>
      <vt:lpstr>Jak rozmawiać z rodzicem ?</vt:lpstr>
      <vt:lpstr>Jak rozmawiać z rodzicem ?</vt:lpstr>
      <vt:lpstr>Jak rozmawiać z rodzicem ?</vt:lpstr>
      <vt:lpstr>Jak rozmawiać z rodzicem ?</vt:lpstr>
      <vt:lpstr>Jak rozmawiać z rodzicem ?</vt:lpstr>
      <vt:lpstr>Jak rozmawiać z rodzicem ?</vt:lpstr>
      <vt:lpstr>Jak rozmawiać z rodzicem ?</vt:lpstr>
      <vt:lpstr>Prezentacja programu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Techniki uczenia się</dc:title>
  <dc:creator>Michał Dondajewski</dc:creator>
  <cp:lastModifiedBy>marzennaduczmal@interia.pl</cp:lastModifiedBy>
  <cp:revision>83</cp:revision>
  <dcterms:created xsi:type="dcterms:W3CDTF">2018-11-29T12:29:14Z</dcterms:created>
  <dcterms:modified xsi:type="dcterms:W3CDTF">2026-05-03T19:04:18Z</dcterms:modified>
</cp:coreProperties>
</file>